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4" r:id="rId5"/>
    <p:sldId id="262" r:id="rId6"/>
    <p:sldId id="263" r:id="rId7"/>
    <p:sldId id="267" r:id="rId8"/>
    <p:sldId id="271" r:id="rId9"/>
    <p:sldId id="268" r:id="rId10"/>
    <p:sldId id="269" r:id="rId11"/>
    <p:sldId id="270" r:id="rId12"/>
    <p:sldId id="272" r:id="rId13"/>
    <p:sldId id="273" r:id="rId14"/>
    <p:sldId id="264" r:id="rId15"/>
    <p:sldId id="261" r:id="rId16"/>
    <p:sldId id="266" r:id="rId17"/>
    <p:sldId id="265" r:id="rId18"/>
    <p:sldId id="26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CC5"/>
    <a:srgbClr val="765BA0"/>
    <a:srgbClr val="994FA0"/>
    <a:srgbClr val="E86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46"/>
  </p:normalViewPr>
  <p:slideViewPr>
    <p:cSldViewPr snapToGrid="0" snapToObjects="1">
      <p:cViewPr varScale="1">
        <p:scale>
          <a:sx n="84" d="100"/>
          <a:sy n="84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FC54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AD-4C1C-9621-B0DF47C25461}"/>
              </c:ext>
            </c:extLst>
          </c:dPt>
          <c:dPt>
            <c:idx val="1"/>
            <c:bubble3D val="0"/>
            <c:spPr>
              <a:solidFill>
                <a:srgbClr val="FF8B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AAD-4C1C-9621-B0DF47C25461}"/>
              </c:ext>
            </c:extLst>
          </c:dPt>
          <c:dPt>
            <c:idx val="2"/>
            <c:bubble3D val="0"/>
            <c:spPr>
              <a:solidFill>
                <a:srgbClr val="FC611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AAD-4C1C-9621-B0DF47C25461}"/>
              </c:ext>
            </c:extLst>
          </c:dPt>
          <c:dPt>
            <c:idx val="3"/>
            <c:bubble3D val="0"/>
            <c:spPr>
              <a:solidFill>
                <a:srgbClr val="DD240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AAD-4C1C-9621-B0DF47C25461}"/>
              </c:ext>
            </c:extLst>
          </c:dPt>
          <c:dPt>
            <c:idx val="4"/>
            <c:bubble3D val="0"/>
            <c:spPr>
              <a:solidFill>
                <a:srgbClr val="58A2BC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AAD-4C1C-9621-B0DF47C25461}"/>
              </c:ext>
            </c:extLst>
          </c:dPt>
          <c:dPt>
            <c:idx val="5"/>
            <c:bubble3D val="0"/>
            <c:spPr>
              <a:solidFill>
                <a:srgbClr val="39788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AAD-4C1C-9621-B0DF47C25461}"/>
              </c:ext>
            </c:extLst>
          </c:dPt>
          <c:dPt>
            <c:idx val="6"/>
            <c:bubble3D val="0"/>
            <c:spPr>
              <a:solidFill>
                <a:srgbClr val="21465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AAD-4C1C-9621-B0DF47C25461}"/>
              </c:ext>
            </c:extLst>
          </c:dPt>
          <c:dPt>
            <c:idx val="7"/>
            <c:bubble3D val="0"/>
            <c:spPr>
              <a:solidFill>
                <a:srgbClr val="1C2B38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7AAD-4C1C-9621-B0DF47C25461}"/>
              </c:ext>
            </c:extLst>
          </c:dPt>
          <c:cat>
            <c:strRef>
              <c:f>Sheet1!$A$4:$A$11</c:f>
              <c:strCache>
                <c:ptCount val="8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  <c:pt idx="5">
                  <c:v>第六季度</c:v>
                </c:pt>
                <c:pt idx="6">
                  <c:v>第七季度</c:v>
                </c:pt>
                <c:pt idx="7">
                  <c:v>第八季度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7AAD-4C1C-9621-B0DF47C25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AA454-F086-EA43-BAFA-C1B21B070DCC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7E845-FC84-9241-AA9A-862FC650BF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94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019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2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54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72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所以这就是我们的机会点，我们希望打造一款立足校园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79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可以说</a:t>
            </a:r>
            <a:r>
              <a:rPr lang="en-US" altLang="zh-CN" dirty="0" smtClean="0"/>
              <a:t>AR</a:t>
            </a:r>
            <a:r>
              <a:rPr lang="zh-CN" altLang="en-US" dirty="0" smtClean="0"/>
              <a:t>小人实体化，动作多样，比简单的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统一不变的对话框更吸引人</a:t>
            </a:r>
            <a:endParaRPr lang="en-US" altLang="zh-CN" dirty="0" smtClean="0"/>
          </a:p>
          <a:p>
            <a:r>
              <a:rPr lang="zh-CN" altLang="en-US" dirty="0" smtClean="0"/>
              <a:t>用户更愿意和一个有各种反馈的小人说话</a:t>
            </a:r>
            <a:endParaRPr lang="en-US" altLang="zh-CN" dirty="0" smtClean="0"/>
          </a:p>
          <a:p>
            <a:r>
              <a:rPr lang="zh-CN" altLang="en-US" dirty="0" smtClean="0"/>
              <a:t>可以在各大景区贴上标志，品牌好记推广快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715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以上就是我们作品的展示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，接下来我将简要介绍一下我们的技术实现方面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15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0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首先我将说明我们作品的出发点，也就是用户需求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3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接下来我们先展示一下我们的作品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2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首先，我们的</a:t>
            </a:r>
            <a:r>
              <a:rPr lang="en-US" altLang="zh-CN" dirty="0" smtClean="0"/>
              <a:t>bot</a:t>
            </a:r>
            <a:r>
              <a:rPr lang="zh-CN" altLang="en-US" dirty="0" smtClean="0"/>
              <a:t>在功能性上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鲁棒性方面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1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知识库包含景点个。平均每个景点的属性为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知识库包含景点个。平均每个景点的属性为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个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厕所，公交站，景区出口，奶茶店，餐厅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1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62761-23B3-4A2F-9A1D-D62ABD66FE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36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01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4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471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770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491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68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201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7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039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5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6371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18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28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81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57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76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68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97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A2E4-59DB-D048-9E78-8879BAEEDB02}" type="datetimeFigureOut">
              <a:rPr kumimoji="1" lang="zh-CN" altLang="en-US" smtClean="0"/>
              <a:t>2018/2/23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E8535-10A4-2541-87FB-E2EC23D8C7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83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4000" y="3422330"/>
            <a:ext cx="9144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Axure Handwriting" panose="020B0402020200020204" pitchFamily="34" charset="0"/>
              </a:rPr>
              <a:t>小游</a:t>
            </a:r>
            <a:endParaRPr lang="en-US" altLang="zh-CN" sz="4000" dirty="0">
              <a:latin typeface="Axure Handwriting" panose="020B0402020200020204" pitchFamily="34" charset="0"/>
            </a:endParaRPr>
          </a:p>
          <a:p>
            <a:pPr algn="ctr"/>
            <a:endParaRPr lang="en-US" altLang="zh-CN" sz="600" dirty="0">
              <a:latin typeface="Axure Handwriting" panose="020B0402020200020204" pitchFamily="34" charset="0"/>
            </a:endParaRPr>
          </a:p>
          <a:p>
            <a:pPr algn="ctr"/>
            <a:endParaRPr lang="en-US" altLang="zh-CN" sz="800" dirty="0"/>
          </a:p>
          <a:p>
            <a:pPr algn="ctr"/>
            <a:r>
              <a:rPr lang="zh-CN" altLang="en-US" dirty="0"/>
              <a:t>智能导游</a:t>
            </a:r>
            <a:endParaRPr lang="en-US" altLang="zh-CN" dirty="0"/>
          </a:p>
          <a:p>
            <a:pPr algn="ctr"/>
            <a:endParaRPr lang="en-US" altLang="zh-CN" sz="1000" dirty="0"/>
          </a:p>
          <a:p>
            <a:pPr algn="ctr"/>
            <a:r>
              <a:rPr lang="zh-CN" altLang="en-US" dirty="0"/>
              <a:t>北京邮电大学</a:t>
            </a:r>
            <a:endParaRPr lang="en-US" altLang="zh-CN" dirty="0"/>
          </a:p>
          <a:p>
            <a:pPr algn="ctr"/>
            <a:endParaRPr lang="en-US" altLang="zh-CN" sz="1000" dirty="0"/>
          </a:p>
          <a:p>
            <a:pPr algn="ctr"/>
            <a:endParaRPr lang="en-US" altLang="zh-CN" sz="1200" dirty="0"/>
          </a:p>
          <a:p>
            <a:pPr algn="ctr"/>
            <a:r>
              <a:rPr lang="en-US" altLang="zh-CN" dirty="0"/>
              <a:t>2017.8.15</a:t>
            </a:r>
          </a:p>
          <a:p>
            <a:pPr algn="ctr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519"/>
            <a:ext cx="1845935" cy="625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9369" t="4909" r="2405" b="87034"/>
          <a:stretch/>
        </p:blipFill>
        <p:spPr>
          <a:xfrm>
            <a:off x="7429570" y="6231700"/>
            <a:ext cx="3238430" cy="6263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t="-3248" r="66257"/>
          <a:stretch/>
        </p:blipFill>
        <p:spPr>
          <a:xfrm>
            <a:off x="8866844" y="520"/>
            <a:ext cx="1801156" cy="6257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95" y="1294657"/>
            <a:ext cx="2194810" cy="19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5"/>
          <p:cNvGrpSpPr/>
          <p:nvPr/>
        </p:nvGrpSpPr>
        <p:grpSpPr>
          <a:xfrm rot="10800000">
            <a:off x="872605" y="761085"/>
            <a:ext cx="1447003" cy="66405"/>
            <a:chOff x="5849079" y="4333821"/>
            <a:chExt cx="2601692" cy="66405"/>
          </a:xfrm>
        </p:grpSpPr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 flipV="1">
              <a:off x="5849079" y="4390324"/>
              <a:ext cx="2566763" cy="9901"/>
            </a:xfrm>
            <a:prstGeom prst="line">
              <a:avLst/>
            </a:prstGeom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1" name="矩形 19"/>
            <p:cNvSpPr>
              <a:spLocks noChangeArrowheads="1"/>
            </p:cNvSpPr>
            <p:nvPr/>
          </p:nvSpPr>
          <p:spPr bwMode="auto">
            <a:xfrm flipV="1">
              <a:off x="7294777" y="4333821"/>
              <a:ext cx="1155994" cy="66405"/>
            </a:xfrm>
            <a:prstGeom prst="rect">
              <a:avLst/>
            </a:prstGeom>
            <a:solidFill>
              <a:srgbClr val="72BCC5"/>
            </a:solidFill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" name="文本框 14"/>
          <p:cNvSpPr txBox="1">
            <a:spLocks noChangeArrowheads="1"/>
          </p:cNvSpPr>
          <p:nvPr/>
        </p:nvSpPr>
        <p:spPr bwMode="auto">
          <a:xfrm>
            <a:off x="299145" y="1034303"/>
            <a:ext cx="2613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周边推荐</a:t>
            </a:r>
            <a:endParaRPr lang="zh-CN" altLang="en-US" sz="2800" b="1" dirty="0"/>
          </a:p>
        </p:txBody>
      </p:sp>
      <p:grpSp>
        <p:nvGrpSpPr>
          <p:cNvPr id="18" name="组合 8"/>
          <p:cNvGrpSpPr/>
          <p:nvPr/>
        </p:nvGrpSpPr>
        <p:grpSpPr>
          <a:xfrm>
            <a:off x="9280125" y="3274853"/>
            <a:ext cx="684677" cy="742591"/>
            <a:chOff x="3128713" y="4550640"/>
            <a:chExt cx="684677" cy="742591"/>
          </a:xfrm>
        </p:grpSpPr>
        <p:sp>
          <p:nvSpPr>
            <p:cNvPr id="19" name="六边形 18"/>
            <p:cNvSpPr>
              <a:spLocks noChangeArrowheads="1"/>
            </p:cNvSpPr>
            <p:nvPr/>
          </p:nvSpPr>
          <p:spPr bwMode="auto">
            <a:xfrm rot="16200000">
              <a:off x="3099756" y="4579597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7090B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14479" t="16468" r="58600" b="57698"/>
            <a:stretch/>
          </p:blipFill>
          <p:spPr>
            <a:xfrm>
              <a:off x="3226575" y="4708163"/>
              <a:ext cx="492535" cy="427548"/>
            </a:xfrm>
            <a:prstGeom prst="rect">
              <a:avLst/>
            </a:prstGeom>
          </p:spPr>
        </p:pic>
      </p:grpSp>
      <p:grpSp>
        <p:nvGrpSpPr>
          <p:cNvPr id="21" name="组合 16"/>
          <p:cNvGrpSpPr/>
          <p:nvPr/>
        </p:nvGrpSpPr>
        <p:grpSpPr>
          <a:xfrm>
            <a:off x="9280125" y="4380661"/>
            <a:ext cx="684677" cy="742591"/>
            <a:chOff x="2743306" y="5180362"/>
            <a:chExt cx="684677" cy="742591"/>
          </a:xfrm>
        </p:grpSpPr>
        <p:sp>
          <p:nvSpPr>
            <p:cNvPr id="22" name="六边形 5"/>
            <p:cNvSpPr>
              <a:spLocks noChangeArrowheads="1"/>
            </p:cNvSpPr>
            <p:nvPr/>
          </p:nvSpPr>
          <p:spPr bwMode="auto">
            <a:xfrm rot="16200000">
              <a:off x="2714349" y="5209319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66B0D9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23" name="组合 14"/>
            <p:cNvGrpSpPr/>
            <p:nvPr/>
          </p:nvGrpSpPr>
          <p:grpSpPr>
            <a:xfrm>
              <a:off x="2826721" y="5322209"/>
              <a:ext cx="507622" cy="445236"/>
              <a:chOff x="4638797" y="5035139"/>
              <a:chExt cx="1179212" cy="1183193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4"/>
              <a:srcRect l="1847" t="18125" r="83663" b="69844"/>
              <a:stretch/>
            </p:blipFill>
            <p:spPr>
              <a:xfrm>
                <a:off x="4650441" y="5044852"/>
                <a:ext cx="1167568" cy="117348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8797" y="5043710"/>
                <a:ext cx="266723" cy="259102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1286" y="5035139"/>
                <a:ext cx="266723" cy="259102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0441" y="6045647"/>
                <a:ext cx="177764" cy="172685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4040" y="6052347"/>
                <a:ext cx="163969" cy="159284"/>
              </a:xfrm>
              <a:prstGeom prst="rect">
                <a:avLst/>
              </a:prstGeom>
            </p:spPr>
          </p:pic>
        </p:grpSp>
      </p:grpSp>
      <p:grpSp>
        <p:nvGrpSpPr>
          <p:cNvPr id="29" name="组合 18"/>
          <p:cNvGrpSpPr/>
          <p:nvPr/>
        </p:nvGrpSpPr>
        <p:grpSpPr>
          <a:xfrm>
            <a:off x="10699240" y="4965223"/>
            <a:ext cx="684677" cy="742591"/>
            <a:chOff x="2008122" y="5188146"/>
            <a:chExt cx="684677" cy="742591"/>
          </a:xfrm>
        </p:grpSpPr>
        <p:sp>
          <p:nvSpPr>
            <p:cNvPr id="30" name="六边形 5"/>
            <p:cNvSpPr>
              <a:spLocks noChangeArrowheads="1"/>
            </p:cNvSpPr>
            <p:nvPr/>
          </p:nvSpPr>
          <p:spPr bwMode="auto">
            <a:xfrm rot="16200000">
              <a:off x="1979165" y="5217103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C8FEFF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7678" y="5309975"/>
              <a:ext cx="372949" cy="473358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10692566" y="2594611"/>
            <a:ext cx="684677" cy="742591"/>
            <a:chOff x="7657356" y="2467098"/>
            <a:chExt cx="684677" cy="742591"/>
          </a:xfrm>
        </p:grpSpPr>
        <p:sp>
          <p:nvSpPr>
            <p:cNvPr id="40" name="六边形 5"/>
            <p:cNvSpPr>
              <a:spLocks noChangeArrowheads="1"/>
            </p:cNvSpPr>
            <p:nvPr/>
          </p:nvSpPr>
          <p:spPr bwMode="auto">
            <a:xfrm rot="16200000">
              <a:off x="7628399" y="2496055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3B506D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099" y="2550019"/>
              <a:ext cx="678676" cy="513551"/>
            </a:xfrm>
            <a:prstGeom prst="rect">
              <a:avLst/>
            </a:prstGeom>
          </p:spPr>
        </p:pic>
      </p:grpSp>
      <p:grpSp>
        <p:nvGrpSpPr>
          <p:cNvPr id="32" name="组 31"/>
          <p:cNvGrpSpPr/>
          <p:nvPr/>
        </p:nvGrpSpPr>
        <p:grpSpPr>
          <a:xfrm>
            <a:off x="10692566" y="3779917"/>
            <a:ext cx="684677" cy="742591"/>
            <a:chOff x="8424746" y="2467097"/>
            <a:chExt cx="684677" cy="742591"/>
          </a:xfrm>
        </p:grpSpPr>
        <p:sp>
          <p:nvSpPr>
            <p:cNvPr id="33" name="六边形 5"/>
            <p:cNvSpPr>
              <a:spLocks noChangeArrowheads="1"/>
            </p:cNvSpPr>
            <p:nvPr/>
          </p:nvSpPr>
          <p:spPr bwMode="auto">
            <a:xfrm rot="16200000">
              <a:off x="8395789" y="2496054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FFD55C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499" y="2631124"/>
              <a:ext cx="450520" cy="450520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700077" y="1696318"/>
            <a:ext cx="121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周边厕所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15" y="2099672"/>
            <a:ext cx="2375761" cy="422357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906316" y="1696318"/>
            <a:ext cx="140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周边饮品店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96" y="2099672"/>
            <a:ext cx="2376248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5"/>
          <p:cNvGrpSpPr/>
          <p:nvPr/>
        </p:nvGrpSpPr>
        <p:grpSpPr>
          <a:xfrm rot="10800000">
            <a:off x="872605" y="761085"/>
            <a:ext cx="1447003" cy="66405"/>
            <a:chOff x="5849079" y="4333821"/>
            <a:chExt cx="2601692" cy="66405"/>
          </a:xfrm>
        </p:grpSpPr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 flipV="1">
              <a:off x="5849079" y="4390324"/>
              <a:ext cx="2566763" cy="9901"/>
            </a:xfrm>
            <a:prstGeom prst="line">
              <a:avLst/>
            </a:prstGeom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1" name="矩形 19"/>
            <p:cNvSpPr>
              <a:spLocks noChangeArrowheads="1"/>
            </p:cNvSpPr>
            <p:nvPr/>
          </p:nvSpPr>
          <p:spPr bwMode="auto">
            <a:xfrm flipV="1">
              <a:off x="7294777" y="4333821"/>
              <a:ext cx="1155994" cy="66405"/>
            </a:xfrm>
            <a:prstGeom prst="rect">
              <a:avLst/>
            </a:prstGeom>
            <a:solidFill>
              <a:srgbClr val="72BCC5"/>
            </a:solidFill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" name="文本框 14"/>
          <p:cNvSpPr txBox="1">
            <a:spLocks noChangeArrowheads="1"/>
          </p:cNvSpPr>
          <p:nvPr/>
        </p:nvSpPr>
        <p:spPr bwMode="auto">
          <a:xfrm>
            <a:off x="299145" y="1034303"/>
            <a:ext cx="2613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导航</a:t>
            </a:r>
            <a:endParaRPr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2" y="2356560"/>
            <a:ext cx="2700528" cy="15483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57821" y="2587393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百度</a:t>
            </a:r>
            <a:r>
              <a:rPr kumimoji="1" lang="en-US" altLang="zh-CN" dirty="0" smtClean="0"/>
              <a:t>LPS</a:t>
            </a:r>
            <a:r>
              <a:rPr kumimoji="1" lang="zh-CN" altLang="en-US" dirty="0" smtClean="0"/>
              <a:t>云</a:t>
            </a:r>
            <a:endParaRPr kumimoji="1"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4295245" y="2084578"/>
            <a:ext cx="570738" cy="1393902"/>
          </a:xfrm>
          <a:prstGeom prst="leftBrace">
            <a:avLst>
              <a:gd name="adj1" fmla="val 1221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65983" y="2270652"/>
            <a:ext cx="2863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地址解析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导航路径获取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19" y="1713640"/>
            <a:ext cx="2263571" cy="4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5"/>
          <p:cNvGrpSpPr/>
          <p:nvPr/>
        </p:nvGrpSpPr>
        <p:grpSpPr>
          <a:xfrm rot="10800000">
            <a:off x="872605" y="761085"/>
            <a:ext cx="1447003" cy="66405"/>
            <a:chOff x="5849079" y="4333821"/>
            <a:chExt cx="2601692" cy="66405"/>
          </a:xfrm>
        </p:grpSpPr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 flipV="1">
              <a:off x="5849079" y="4390324"/>
              <a:ext cx="2566763" cy="9901"/>
            </a:xfrm>
            <a:prstGeom prst="line">
              <a:avLst/>
            </a:prstGeom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1" name="矩形 19"/>
            <p:cNvSpPr>
              <a:spLocks noChangeArrowheads="1"/>
            </p:cNvSpPr>
            <p:nvPr/>
          </p:nvSpPr>
          <p:spPr bwMode="auto">
            <a:xfrm flipV="1">
              <a:off x="7294777" y="4333821"/>
              <a:ext cx="1155994" cy="66405"/>
            </a:xfrm>
            <a:prstGeom prst="rect">
              <a:avLst/>
            </a:prstGeom>
            <a:solidFill>
              <a:srgbClr val="72BCC5"/>
            </a:solidFill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" name="文本框 14"/>
          <p:cNvSpPr txBox="1">
            <a:spLocks noChangeArrowheads="1"/>
          </p:cNvSpPr>
          <p:nvPr/>
        </p:nvSpPr>
        <p:spPr bwMode="auto">
          <a:xfrm>
            <a:off x="299145" y="1034303"/>
            <a:ext cx="2613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路径规划</a:t>
            </a:r>
            <a:endParaRPr lang="zh-CN" altLang="en-US" sz="28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5951731" y="1557290"/>
            <a:ext cx="139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北京三日游</a:t>
            </a:r>
            <a:endParaRPr kumimoji="1" lang="zh-CN" altLang="en-US" dirty="0"/>
          </a:p>
        </p:txBody>
      </p:sp>
      <p:grpSp>
        <p:nvGrpSpPr>
          <p:cNvPr id="50" name="组 49"/>
          <p:cNvGrpSpPr/>
          <p:nvPr/>
        </p:nvGrpSpPr>
        <p:grpSpPr>
          <a:xfrm>
            <a:off x="872605" y="2416350"/>
            <a:ext cx="3533416" cy="3409664"/>
            <a:chOff x="892032" y="2897616"/>
            <a:chExt cx="3533416" cy="3409664"/>
          </a:xfrm>
        </p:grpSpPr>
        <p:sp>
          <p:nvSpPr>
            <p:cNvPr id="4" name="椭圆 3"/>
            <p:cNvSpPr/>
            <p:nvPr/>
          </p:nvSpPr>
          <p:spPr>
            <a:xfrm>
              <a:off x="892032" y="5148146"/>
              <a:ext cx="561278" cy="5612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天坛</a:t>
              </a:r>
              <a:endParaRPr kumimoji="1"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2484954" y="3838723"/>
              <a:ext cx="561278" cy="5612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故宫</a:t>
              </a:r>
              <a:endParaRPr kumimoji="1"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2484954" y="4657072"/>
              <a:ext cx="561278" cy="5612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前门</a:t>
              </a:r>
              <a:endParaRPr kumimoji="1"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864170" y="2897616"/>
              <a:ext cx="561278" cy="56127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长城</a:t>
              </a:r>
              <a:endParaRPr kumimoji="1"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5113" y="5567586"/>
              <a:ext cx="739694" cy="739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欢乐谷</a:t>
              </a:r>
              <a:endParaRPr kumimoji="1" lang="zh-CN" altLang="en-US" dirty="0"/>
            </a:p>
          </p:txBody>
        </p:sp>
        <p:cxnSp>
          <p:nvCxnSpPr>
            <p:cNvPr id="7" name="直线连接符 6"/>
            <p:cNvCxnSpPr>
              <a:stCxn id="4" idx="6"/>
              <a:endCxn id="38" idx="3"/>
            </p:cNvCxnSpPr>
            <p:nvPr/>
          </p:nvCxnSpPr>
          <p:spPr>
            <a:xfrm flipV="1">
              <a:off x="1453310" y="5136153"/>
              <a:ext cx="1113841" cy="292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>
              <a:stCxn id="38" idx="0"/>
              <a:endCxn id="37" idx="4"/>
            </p:cNvCxnSpPr>
            <p:nvPr/>
          </p:nvCxnSpPr>
          <p:spPr>
            <a:xfrm flipV="1">
              <a:off x="2765593" y="4400001"/>
              <a:ext cx="0" cy="257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>
              <a:stCxn id="37" idx="7"/>
              <a:endCxn id="42" idx="2"/>
            </p:cNvCxnSpPr>
            <p:nvPr/>
          </p:nvCxnSpPr>
          <p:spPr>
            <a:xfrm flipV="1">
              <a:off x="2964035" y="3178255"/>
              <a:ext cx="900135" cy="742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4" idx="5"/>
              <a:endCxn id="43" idx="2"/>
            </p:cNvCxnSpPr>
            <p:nvPr/>
          </p:nvCxnSpPr>
          <p:spPr>
            <a:xfrm>
              <a:off x="1371113" y="5627227"/>
              <a:ext cx="2084000" cy="310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9177877" y="1557290"/>
            <a:ext cx="139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周末北京游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197" y="1926622"/>
            <a:ext cx="2580323" cy="4587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17" y="1926622"/>
            <a:ext cx="2580323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5"/>
          <p:cNvGrpSpPr/>
          <p:nvPr/>
        </p:nvGrpSpPr>
        <p:grpSpPr>
          <a:xfrm rot="10800000">
            <a:off x="872605" y="761085"/>
            <a:ext cx="1447003" cy="66405"/>
            <a:chOff x="5849079" y="4333821"/>
            <a:chExt cx="2601692" cy="66405"/>
          </a:xfrm>
        </p:grpSpPr>
        <p:cxnSp>
          <p:nvCxnSpPr>
            <p:cNvPr id="10" name="直接连接符 16"/>
            <p:cNvCxnSpPr>
              <a:cxnSpLocks noChangeShapeType="1"/>
            </p:cNvCxnSpPr>
            <p:nvPr/>
          </p:nvCxnSpPr>
          <p:spPr bwMode="auto">
            <a:xfrm flipV="1">
              <a:off x="5849079" y="4390324"/>
              <a:ext cx="2566763" cy="9901"/>
            </a:xfrm>
            <a:prstGeom prst="line">
              <a:avLst/>
            </a:prstGeom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1" name="矩形 19"/>
            <p:cNvSpPr>
              <a:spLocks noChangeArrowheads="1"/>
            </p:cNvSpPr>
            <p:nvPr/>
          </p:nvSpPr>
          <p:spPr bwMode="auto">
            <a:xfrm flipV="1">
              <a:off x="7294777" y="4333821"/>
              <a:ext cx="1155994" cy="66405"/>
            </a:xfrm>
            <a:prstGeom prst="rect">
              <a:avLst/>
            </a:prstGeom>
            <a:solidFill>
              <a:srgbClr val="72BCC5"/>
            </a:solidFill>
            <a:ln w="19050">
              <a:solidFill>
                <a:srgbClr val="72BCC5"/>
              </a:solidFill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" name="文本框 14"/>
          <p:cNvSpPr txBox="1">
            <a:spLocks noChangeArrowheads="1"/>
          </p:cNvSpPr>
          <p:nvPr/>
        </p:nvSpPr>
        <p:spPr bwMode="auto">
          <a:xfrm>
            <a:off x="299145" y="1034303"/>
            <a:ext cx="2613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路径规划</a:t>
            </a:r>
            <a:endParaRPr lang="zh-CN" altLang="en-US" sz="2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40" y="1984918"/>
            <a:ext cx="3733489" cy="45151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2605" y="1984918"/>
            <a:ext cx="3590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文本抽取法获得几日游的信息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Sequence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9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09865" y="3800743"/>
            <a:ext cx="2448477" cy="113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6520411" y="2528507"/>
            <a:ext cx="43185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6000" dirty="0" smtClean="0">
                <a:ea typeface="微软雅黑" charset="0"/>
              </a:rPr>
              <a:t>AR</a:t>
            </a:r>
            <a:r>
              <a:rPr lang="zh-CN" altLang="en-US" sz="6000" dirty="0" smtClean="0">
                <a:latin typeface="+mj-lt"/>
                <a:ea typeface="微软雅黑" charset="0"/>
              </a:rPr>
              <a:t>优势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60334" y="3800742"/>
            <a:ext cx="598008" cy="1133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7" name="矩形 6"/>
          <p:cNvSpPr/>
          <p:nvPr/>
        </p:nvSpPr>
        <p:spPr>
          <a:xfrm>
            <a:off x="8746853" y="3800743"/>
            <a:ext cx="598008" cy="1133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8" name="矩形 7"/>
          <p:cNvSpPr/>
          <p:nvPr/>
        </p:nvSpPr>
        <p:spPr>
          <a:xfrm>
            <a:off x="7509864" y="3800744"/>
            <a:ext cx="2448479" cy="1133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5" name="Picture 10" descr="conclus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2411" y="2528508"/>
            <a:ext cx="1994521" cy="20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icons.png"/>
          <p:cNvPicPr>
            <a:picLocks noChangeAspect="1"/>
          </p:cNvPicPr>
          <p:nvPr/>
        </p:nvPicPr>
        <p:blipFill rotWithShape="1">
          <a:blip r:embed="rId3" cstate="print"/>
          <a:srcRect l="84899" t="69625"/>
          <a:stretch/>
        </p:blipFill>
        <p:spPr>
          <a:xfrm>
            <a:off x="1091907" y="3270810"/>
            <a:ext cx="843161" cy="79930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64059" y="1967927"/>
            <a:ext cx="45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交互形式多样，交互趣味增强</a:t>
            </a:r>
            <a:endParaRPr kumimoji="1"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420907" y="675324"/>
            <a:ext cx="66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400" dirty="0" smtClean="0"/>
              <a:t>VS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364059" y="2478531"/>
            <a:ext cx="42501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4" name="矩形 13"/>
          <p:cNvSpPr/>
          <p:nvPr/>
        </p:nvSpPr>
        <p:spPr>
          <a:xfrm>
            <a:off x="2364059" y="3977496"/>
            <a:ext cx="425010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15" name="Picture 14" descr="icons.png"/>
          <p:cNvPicPr>
            <a:picLocks noChangeAspect="1"/>
          </p:cNvPicPr>
          <p:nvPr/>
        </p:nvPicPr>
        <p:blipFill rotWithShape="1">
          <a:blip r:embed="rId3" cstate="print"/>
          <a:srcRect l="84899" t="69625"/>
          <a:stretch/>
        </p:blipFill>
        <p:spPr>
          <a:xfrm>
            <a:off x="1091907" y="1771845"/>
            <a:ext cx="843161" cy="799307"/>
          </a:xfrm>
          <a:prstGeom prst="rect">
            <a:avLst/>
          </a:prstGeom>
        </p:spPr>
      </p:pic>
      <p:pic>
        <p:nvPicPr>
          <p:cNvPr id="16" name="Picture 14" descr="icons.png"/>
          <p:cNvPicPr>
            <a:picLocks noChangeAspect="1"/>
          </p:cNvPicPr>
          <p:nvPr/>
        </p:nvPicPr>
        <p:blipFill rotWithShape="1">
          <a:blip r:embed="rId3" cstate="print"/>
          <a:srcRect l="84899" t="69625"/>
          <a:stretch/>
        </p:blipFill>
        <p:spPr>
          <a:xfrm>
            <a:off x="1091907" y="4769775"/>
            <a:ext cx="843161" cy="79930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20907" y="4949617"/>
            <a:ext cx="45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商业模式便于</a:t>
            </a:r>
            <a:r>
              <a:rPr kumimoji="1" lang="zh-CN" altLang="en-US" sz="2400" smtClean="0"/>
              <a:t>推广，辨识度高</a:t>
            </a:r>
            <a:endParaRPr kumimoji="1"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160001" y="573823"/>
            <a:ext cx="1260906" cy="6708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tx1"/>
                </a:solidFill>
              </a:rPr>
              <a:t>AR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导游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76699" y="573823"/>
            <a:ext cx="1840399" cy="670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普通</a:t>
            </a:r>
            <a:r>
              <a:rPr lang="en-US" altLang="zh-CN" b="1" dirty="0" smtClean="0">
                <a:solidFill>
                  <a:schemeClr val="tx1"/>
                </a:solidFill>
              </a:rPr>
              <a:t>APP</a:t>
            </a:r>
            <a:r>
              <a:rPr lang="zh-CN" altLang="en-US" b="1" dirty="0" smtClean="0">
                <a:solidFill>
                  <a:schemeClr val="tx1"/>
                </a:solidFill>
              </a:rPr>
              <a:t>导游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52" y="1143475"/>
            <a:ext cx="3584463" cy="454895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241842" y="3417954"/>
            <a:ext cx="495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虚拟导游实体化，产品粘着性强</a:t>
            </a:r>
            <a:endParaRPr kumimoji="1"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331309" y="5554878"/>
            <a:ext cx="428285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18755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497114" y="3751163"/>
            <a:ext cx="2448477" cy="113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6520411" y="2528507"/>
            <a:ext cx="43185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现场展示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7583" y="3751162"/>
            <a:ext cx="598008" cy="1133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7" name="矩形 6"/>
          <p:cNvSpPr/>
          <p:nvPr/>
        </p:nvSpPr>
        <p:spPr>
          <a:xfrm>
            <a:off x="8734102" y="3751163"/>
            <a:ext cx="598008" cy="1133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8" name="矩形 7"/>
          <p:cNvSpPr/>
          <p:nvPr/>
        </p:nvSpPr>
        <p:spPr>
          <a:xfrm>
            <a:off x="7497113" y="3751164"/>
            <a:ext cx="2448479" cy="1133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9" name="组合 8"/>
          <p:cNvGrpSpPr/>
          <p:nvPr/>
        </p:nvGrpSpPr>
        <p:grpSpPr>
          <a:xfrm>
            <a:off x="3863881" y="2237802"/>
            <a:ext cx="1747507" cy="2366248"/>
            <a:chOff x="1268251" y="1485578"/>
            <a:chExt cx="3802064" cy="5148263"/>
          </a:xfrm>
        </p:grpSpPr>
        <p:sp>
          <p:nvSpPr>
            <p:cNvPr id="10" name="Freeform 5"/>
            <p:cNvSpPr/>
            <p:nvPr/>
          </p:nvSpPr>
          <p:spPr bwMode="auto">
            <a:xfrm>
              <a:off x="3724114" y="1998341"/>
              <a:ext cx="633413" cy="749300"/>
            </a:xfrm>
            <a:custGeom>
              <a:avLst/>
              <a:gdLst>
                <a:gd name="T0" fmla="*/ 399 w 399"/>
                <a:gd name="T1" fmla="*/ 0 h 472"/>
                <a:gd name="T2" fmla="*/ 399 w 399"/>
                <a:gd name="T3" fmla="*/ 323 h 472"/>
                <a:gd name="T4" fmla="*/ 362 w 399"/>
                <a:gd name="T5" fmla="*/ 472 h 472"/>
                <a:gd name="T6" fmla="*/ 87 w 399"/>
                <a:gd name="T7" fmla="*/ 472 h 472"/>
                <a:gd name="T8" fmla="*/ 0 w 399"/>
                <a:gd name="T9" fmla="*/ 311 h 472"/>
                <a:gd name="T10" fmla="*/ 0 w 399"/>
                <a:gd name="T11" fmla="*/ 38 h 472"/>
                <a:gd name="T12" fmla="*/ 399 w 399"/>
                <a:gd name="T13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472">
                  <a:moveTo>
                    <a:pt x="399" y="0"/>
                  </a:moveTo>
                  <a:lnTo>
                    <a:pt x="399" y="323"/>
                  </a:lnTo>
                  <a:lnTo>
                    <a:pt x="362" y="472"/>
                  </a:lnTo>
                  <a:lnTo>
                    <a:pt x="87" y="472"/>
                  </a:lnTo>
                  <a:lnTo>
                    <a:pt x="0" y="311"/>
                  </a:lnTo>
                  <a:lnTo>
                    <a:pt x="0" y="38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100352" y="5725791"/>
              <a:ext cx="217488" cy="198438"/>
            </a:xfrm>
            <a:prstGeom prst="ellipse">
              <a:avLst/>
            </a:prstGeom>
            <a:solidFill>
              <a:srgbClr val="5C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3644739" y="4917753"/>
              <a:ext cx="1168400" cy="1144588"/>
            </a:xfrm>
            <a:custGeom>
              <a:avLst/>
              <a:gdLst>
                <a:gd name="T0" fmla="*/ 7 w 59"/>
                <a:gd name="T1" fmla="*/ 45 h 58"/>
                <a:gd name="T2" fmla="*/ 8 w 59"/>
                <a:gd name="T3" fmla="*/ 45 h 58"/>
                <a:gd name="T4" fmla="*/ 20 w 59"/>
                <a:gd name="T5" fmla="*/ 39 h 58"/>
                <a:gd name="T6" fmla="*/ 20 w 59"/>
                <a:gd name="T7" fmla="*/ 26 h 58"/>
                <a:gd name="T8" fmla="*/ 23 w 59"/>
                <a:gd name="T9" fmla="*/ 26 h 58"/>
                <a:gd name="T10" fmla="*/ 23 w 59"/>
                <a:gd name="T11" fmla="*/ 16 h 58"/>
                <a:gd name="T12" fmla="*/ 20 w 59"/>
                <a:gd name="T13" fmla="*/ 16 h 58"/>
                <a:gd name="T14" fmla="*/ 20 w 59"/>
                <a:gd name="T15" fmla="*/ 0 h 58"/>
                <a:gd name="T16" fmla="*/ 36 w 59"/>
                <a:gd name="T17" fmla="*/ 0 h 58"/>
                <a:gd name="T18" fmla="*/ 36 w 59"/>
                <a:gd name="T19" fmla="*/ 16 h 58"/>
                <a:gd name="T20" fmla="*/ 32 w 59"/>
                <a:gd name="T21" fmla="*/ 16 h 58"/>
                <a:gd name="T22" fmla="*/ 32 w 59"/>
                <a:gd name="T23" fmla="*/ 26 h 58"/>
                <a:gd name="T24" fmla="*/ 36 w 59"/>
                <a:gd name="T25" fmla="*/ 26 h 58"/>
                <a:gd name="T26" fmla="*/ 36 w 59"/>
                <a:gd name="T27" fmla="*/ 38 h 58"/>
                <a:gd name="T28" fmla="*/ 52 w 59"/>
                <a:gd name="T29" fmla="*/ 45 h 58"/>
                <a:gd name="T30" fmla="*/ 53 w 59"/>
                <a:gd name="T31" fmla="*/ 45 h 58"/>
                <a:gd name="T32" fmla="*/ 59 w 59"/>
                <a:gd name="T33" fmla="*/ 51 h 58"/>
                <a:gd name="T34" fmla="*/ 53 w 59"/>
                <a:gd name="T35" fmla="*/ 58 h 58"/>
                <a:gd name="T36" fmla="*/ 46 w 59"/>
                <a:gd name="T37" fmla="*/ 51 h 58"/>
                <a:gd name="T38" fmla="*/ 46 w 59"/>
                <a:gd name="T39" fmla="*/ 51 h 58"/>
                <a:gd name="T40" fmla="*/ 28 w 59"/>
                <a:gd name="T41" fmla="*/ 43 h 58"/>
                <a:gd name="T42" fmla="*/ 13 w 59"/>
                <a:gd name="T43" fmla="*/ 51 h 58"/>
                <a:gd name="T44" fmla="*/ 14 w 59"/>
                <a:gd name="T45" fmla="*/ 51 h 58"/>
                <a:gd name="T46" fmla="*/ 7 w 59"/>
                <a:gd name="T47" fmla="*/ 58 h 58"/>
                <a:gd name="T48" fmla="*/ 0 w 59"/>
                <a:gd name="T49" fmla="*/ 51 h 58"/>
                <a:gd name="T50" fmla="*/ 7 w 59"/>
                <a:gd name="T51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8">
                  <a:moveTo>
                    <a:pt x="7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5"/>
                    <a:pt x="52" y="45"/>
                    <a:pt x="53" y="45"/>
                  </a:cubicBezTo>
                  <a:cubicBezTo>
                    <a:pt x="56" y="45"/>
                    <a:pt x="59" y="48"/>
                    <a:pt x="59" y="51"/>
                  </a:cubicBezTo>
                  <a:cubicBezTo>
                    <a:pt x="59" y="55"/>
                    <a:pt x="56" y="58"/>
                    <a:pt x="53" y="58"/>
                  </a:cubicBezTo>
                  <a:cubicBezTo>
                    <a:pt x="49" y="58"/>
                    <a:pt x="46" y="55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5"/>
                    <a:pt x="11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48"/>
                    <a:pt x="3" y="45"/>
                    <a:pt x="7" y="4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4040027" y="2550791"/>
              <a:ext cx="298450" cy="493713"/>
            </a:xfrm>
            <a:prstGeom prst="rect">
              <a:avLst/>
            </a:pr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3506627" y="1703066"/>
              <a:ext cx="1068388" cy="828675"/>
            </a:xfrm>
            <a:custGeom>
              <a:avLst/>
              <a:gdLst>
                <a:gd name="T0" fmla="*/ 11 w 54"/>
                <a:gd name="T1" fmla="*/ 19 h 42"/>
                <a:gd name="T2" fmla="*/ 32 w 54"/>
                <a:gd name="T3" fmla="*/ 19 h 42"/>
                <a:gd name="T4" fmla="*/ 38 w 54"/>
                <a:gd name="T5" fmla="*/ 23 h 42"/>
                <a:gd name="T6" fmla="*/ 43 w 54"/>
                <a:gd name="T7" fmla="*/ 39 h 42"/>
                <a:gd name="T8" fmla="*/ 46 w 54"/>
                <a:gd name="T9" fmla="*/ 42 h 42"/>
                <a:gd name="T10" fmla="*/ 51 w 54"/>
                <a:gd name="T11" fmla="*/ 28 h 42"/>
                <a:gd name="T12" fmla="*/ 39 w 54"/>
                <a:gd name="T13" fmla="*/ 7 h 42"/>
                <a:gd name="T14" fmla="*/ 20 w 54"/>
                <a:gd name="T15" fmla="*/ 4 h 42"/>
                <a:gd name="T16" fmla="*/ 11 w 54"/>
                <a:gd name="T17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2">
                  <a:moveTo>
                    <a:pt x="1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4" y="19"/>
                    <a:pt x="37" y="20"/>
                    <a:pt x="38" y="23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4" y="11"/>
                    <a:pt x="39" y="7"/>
                    <a:pt x="39" y="7"/>
                  </a:cubicBezTo>
                  <a:cubicBezTo>
                    <a:pt x="33" y="0"/>
                    <a:pt x="20" y="4"/>
                    <a:pt x="20" y="4"/>
                  </a:cubicBezTo>
                  <a:cubicBezTo>
                    <a:pt x="20" y="4"/>
                    <a:pt x="0" y="8"/>
                    <a:pt x="11" y="19"/>
                  </a:cubicBezTo>
                  <a:close/>
                </a:path>
              </a:pathLst>
            </a:custGeom>
            <a:solidFill>
              <a:srgbClr val="714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259102" y="2372991"/>
              <a:ext cx="196850" cy="198438"/>
            </a:xfrm>
            <a:prstGeom prst="ellipse">
              <a:avLst/>
            </a:pr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3427252" y="3004816"/>
              <a:ext cx="1643063" cy="2130425"/>
            </a:xfrm>
            <a:custGeom>
              <a:avLst/>
              <a:gdLst>
                <a:gd name="T0" fmla="*/ 63 w 83"/>
                <a:gd name="T1" fmla="*/ 59 h 108"/>
                <a:gd name="T2" fmla="*/ 68 w 83"/>
                <a:gd name="T3" fmla="*/ 10 h 108"/>
                <a:gd name="T4" fmla="*/ 79 w 83"/>
                <a:gd name="T5" fmla="*/ 0 h 108"/>
                <a:gd name="T6" fmla="*/ 83 w 83"/>
                <a:gd name="T7" fmla="*/ 0 h 108"/>
                <a:gd name="T8" fmla="*/ 73 w 83"/>
                <a:gd name="T9" fmla="*/ 94 h 108"/>
                <a:gd name="T10" fmla="*/ 58 w 83"/>
                <a:gd name="T11" fmla="*/ 108 h 108"/>
                <a:gd name="T12" fmla="*/ 58 w 83"/>
                <a:gd name="T13" fmla="*/ 108 h 108"/>
                <a:gd name="T14" fmla="*/ 17 w 83"/>
                <a:gd name="T15" fmla="*/ 108 h 108"/>
                <a:gd name="T16" fmla="*/ 0 w 83"/>
                <a:gd name="T17" fmla="*/ 90 h 108"/>
                <a:gd name="T18" fmla="*/ 0 w 83"/>
                <a:gd name="T19" fmla="*/ 77 h 108"/>
                <a:gd name="T20" fmla="*/ 18 w 83"/>
                <a:gd name="T21" fmla="*/ 59 h 108"/>
                <a:gd name="T22" fmla="*/ 63 w 83"/>
                <a:gd name="T23" fmla="*/ 5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108">
                  <a:moveTo>
                    <a:pt x="63" y="59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69" y="5"/>
                    <a:pt x="74" y="0"/>
                    <a:pt x="7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2" y="102"/>
                    <a:pt x="66" y="108"/>
                    <a:pt x="58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8" y="108"/>
                    <a:pt x="0" y="100"/>
                    <a:pt x="0" y="9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67"/>
                    <a:pt x="8" y="59"/>
                    <a:pt x="18" y="59"/>
                  </a:cubicBezTo>
                  <a:lnTo>
                    <a:pt x="63" y="59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3427252" y="4168453"/>
              <a:ext cx="1247775" cy="631825"/>
            </a:xfrm>
            <a:custGeom>
              <a:avLst/>
              <a:gdLst>
                <a:gd name="T0" fmla="*/ 0 w 63"/>
                <a:gd name="T1" fmla="*/ 32 h 32"/>
                <a:gd name="T2" fmla="*/ 58 w 63"/>
                <a:gd name="T3" fmla="*/ 32 h 32"/>
                <a:gd name="T4" fmla="*/ 63 w 63"/>
                <a:gd name="T5" fmla="*/ 0 h 32"/>
                <a:gd name="T6" fmla="*/ 12 w 63"/>
                <a:gd name="T7" fmla="*/ 0 h 32"/>
                <a:gd name="T8" fmla="*/ 0 w 63"/>
                <a:gd name="T9" fmla="*/ 13 h 32"/>
                <a:gd name="T10" fmla="*/ 0 w 63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">
                  <a:moveTo>
                    <a:pt x="0" y="32"/>
                  </a:moveTo>
                  <a:cubicBezTo>
                    <a:pt x="58" y="32"/>
                    <a:pt x="58" y="32"/>
                    <a:pt x="58" y="3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3109752" y="4149403"/>
              <a:ext cx="633413" cy="236538"/>
            </a:xfrm>
            <a:custGeom>
              <a:avLst/>
              <a:gdLst>
                <a:gd name="T0" fmla="*/ 0 w 32"/>
                <a:gd name="T1" fmla="*/ 12 h 12"/>
                <a:gd name="T2" fmla="*/ 4 w 32"/>
                <a:gd name="T3" fmla="*/ 7 h 12"/>
                <a:gd name="T4" fmla="*/ 16 w 32"/>
                <a:gd name="T5" fmla="*/ 1 h 12"/>
                <a:gd name="T6" fmla="*/ 30 w 32"/>
                <a:gd name="T7" fmla="*/ 1 h 12"/>
                <a:gd name="T8" fmla="*/ 32 w 32"/>
                <a:gd name="T9" fmla="*/ 0 h 12"/>
                <a:gd name="T10" fmla="*/ 32 w 32"/>
                <a:gd name="T11" fmla="*/ 12 h 12"/>
                <a:gd name="T12" fmla="*/ 0 w 3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2">
                  <a:moveTo>
                    <a:pt x="0" y="12"/>
                  </a:moveTo>
                  <a:cubicBezTo>
                    <a:pt x="1" y="10"/>
                    <a:pt x="2" y="8"/>
                    <a:pt x="4" y="7"/>
                  </a:cubicBezTo>
                  <a:cubicBezTo>
                    <a:pt x="7" y="3"/>
                    <a:pt x="11" y="1"/>
                    <a:pt x="16" y="1"/>
                  </a:cubicBezTo>
                  <a:cubicBezTo>
                    <a:pt x="16" y="1"/>
                    <a:pt x="27" y="1"/>
                    <a:pt x="30" y="1"/>
                  </a:cubicBezTo>
                  <a:cubicBezTo>
                    <a:pt x="31" y="1"/>
                    <a:pt x="32" y="0"/>
                    <a:pt x="32" y="0"/>
                  </a:cubicBezTo>
                  <a:cubicBezTo>
                    <a:pt x="32" y="12"/>
                    <a:pt x="32" y="12"/>
                    <a:pt x="32" y="1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2714464" y="5805166"/>
              <a:ext cx="752475" cy="257175"/>
            </a:xfrm>
            <a:custGeom>
              <a:avLst/>
              <a:gdLst>
                <a:gd name="T0" fmla="*/ 287 w 474"/>
                <a:gd name="T1" fmla="*/ 0 h 162"/>
                <a:gd name="T2" fmla="*/ 0 w 474"/>
                <a:gd name="T3" fmla="*/ 112 h 162"/>
                <a:gd name="T4" fmla="*/ 0 w 474"/>
                <a:gd name="T5" fmla="*/ 162 h 162"/>
                <a:gd name="T6" fmla="*/ 474 w 474"/>
                <a:gd name="T7" fmla="*/ 162 h 162"/>
                <a:gd name="T8" fmla="*/ 474 w 474"/>
                <a:gd name="T9" fmla="*/ 0 h 162"/>
                <a:gd name="T10" fmla="*/ 287 w 474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162">
                  <a:moveTo>
                    <a:pt x="287" y="0"/>
                  </a:moveTo>
                  <a:lnTo>
                    <a:pt x="0" y="112"/>
                  </a:lnTo>
                  <a:lnTo>
                    <a:pt x="0" y="162"/>
                  </a:lnTo>
                  <a:lnTo>
                    <a:pt x="474" y="162"/>
                  </a:lnTo>
                  <a:lnTo>
                    <a:pt x="474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2714464" y="5805166"/>
              <a:ext cx="752475" cy="257175"/>
            </a:xfrm>
            <a:custGeom>
              <a:avLst/>
              <a:gdLst>
                <a:gd name="T0" fmla="*/ 287 w 474"/>
                <a:gd name="T1" fmla="*/ 0 h 162"/>
                <a:gd name="T2" fmla="*/ 0 w 474"/>
                <a:gd name="T3" fmla="*/ 112 h 162"/>
                <a:gd name="T4" fmla="*/ 0 w 474"/>
                <a:gd name="T5" fmla="*/ 162 h 162"/>
                <a:gd name="T6" fmla="*/ 474 w 474"/>
                <a:gd name="T7" fmla="*/ 162 h 162"/>
                <a:gd name="T8" fmla="*/ 474 w 474"/>
                <a:gd name="T9" fmla="*/ 0 h 162"/>
                <a:gd name="T10" fmla="*/ 287 w 474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162">
                  <a:moveTo>
                    <a:pt x="287" y="0"/>
                  </a:moveTo>
                  <a:lnTo>
                    <a:pt x="0" y="112"/>
                  </a:lnTo>
                  <a:lnTo>
                    <a:pt x="0" y="162"/>
                  </a:lnTo>
                  <a:lnTo>
                    <a:pt x="474" y="162"/>
                  </a:lnTo>
                  <a:lnTo>
                    <a:pt x="474" y="0"/>
                  </a:lnTo>
                  <a:lnTo>
                    <a:pt x="2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3546314" y="2827016"/>
              <a:ext cx="1009650" cy="1814513"/>
            </a:xfrm>
            <a:custGeom>
              <a:avLst/>
              <a:gdLst>
                <a:gd name="T0" fmla="*/ 10 w 51"/>
                <a:gd name="T1" fmla="*/ 76 h 92"/>
                <a:gd name="T2" fmla="*/ 20 w 51"/>
                <a:gd name="T3" fmla="*/ 6 h 92"/>
                <a:gd name="T4" fmla="*/ 40 w 51"/>
                <a:gd name="T5" fmla="*/ 0 h 92"/>
                <a:gd name="T6" fmla="*/ 45 w 51"/>
                <a:gd name="T7" fmla="*/ 4 h 92"/>
                <a:gd name="T8" fmla="*/ 51 w 51"/>
                <a:gd name="T9" fmla="*/ 16 h 92"/>
                <a:gd name="T10" fmla="*/ 51 w 51"/>
                <a:gd name="T11" fmla="*/ 66 h 92"/>
                <a:gd name="T12" fmla="*/ 24 w 51"/>
                <a:gd name="T13" fmla="*/ 92 h 92"/>
                <a:gd name="T14" fmla="*/ 0 w 51"/>
                <a:gd name="T15" fmla="*/ 92 h 92"/>
                <a:gd name="T16" fmla="*/ 10 w 51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92">
                  <a:moveTo>
                    <a:pt x="10" y="76"/>
                  </a:moveTo>
                  <a:cubicBezTo>
                    <a:pt x="10" y="65"/>
                    <a:pt x="10" y="14"/>
                    <a:pt x="20" y="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8" y="7"/>
                    <a:pt x="51" y="11"/>
                    <a:pt x="51" y="1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81"/>
                    <a:pt x="39" y="92"/>
                    <a:pt x="24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10" y="76"/>
                  </a:lnTo>
                  <a:close/>
                </a:path>
              </a:pathLst>
            </a:custGeom>
            <a:solidFill>
              <a:srgbClr val="009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3051014" y="4109716"/>
              <a:ext cx="1504950" cy="1655763"/>
            </a:xfrm>
            <a:custGeom>
              <a:avLst/>
              <a:gdLst>
                <a:gd name="T0" fmla="*/ 18 w 76"/>
                <a:gd name="T1" fmla="*/ 9 h 84"/>
                <a:gd name="T2" fmla="*/ 6 w 76"/>
                <a:gd name="T3" fmla="*/ 14 h 84"/>
                <a:gd name="T4" fmla="*/ 0 w 76"/>
                <a:gd name="T5" fmla="*/ 27 h 84"/>
                <a:gd name="T6" fmla="*/ 1 w 76"/>
                <a:gd name="T7" fmla="*/ 84 h 84"/>
                <a:gd name="T8" fmla="*/ 20 w 76"/>
                <a:gd name="T9" fmla="*/ 84 h 84"/>
                <a:gd name="T10" fmla="*/ 19 w 76"/>
                <a:gd name="T11" fmla="*/ 27 h 84"/>
                <a:gd name="T12" fmla="*/ 25 w 76"/>
                <a:gd name="T13" fmla="*/ 27 h 84"/>
                <a:gd name="T14" fmla="*/ 25 w 76"/>
                <a:gd name="T15" fmla="*/ 27 h 84"/>
                <a:gd name="T16" fmla="*/ 49 w 76"/>
                <a:gd name="T17" fmla="*/ 27 h 84"/>
                <a:gd name="T18" fmla="*/ 76 w 76"/>
                <a:gd name="T19" fmla="*/ 1 h 84"/>
                <a:gd name="T20" fmla="*/ 76 w 76"/>
                <a:gd name="T21" fmla="*/ 0 h 84"/>
                <a:gd name="T22" fmla="*/ 35 w 76"/>
                <a:gd name="T23" fmla="*/ 0 h 84"/>
                <a:gd name="T24" fmla="*/ 35 w 76"/>
                <a:gd name="T25" fmla="*/ 6 h 84"/>
                <a:gd name="T26" fmla="*/ 32 w 76"/>
                <a:gd name="T27" fmla="*/ 9 h 84"/>
                <a:gd name="T28" fmla="*/ 18 w 76"/>
                <a:gd name="T29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84">
                  <a:moveTo>
                    <a:pt x="18" y="9"/>
                  </a:moveTo>
                  <a:cubicBezTo>
                    <a:pt x="13" y="9"/>
                    <a:pt x="9" y="11"/>
                    <a:pt x="6" y="14"/>
                  </a:cubicBezTo>
                  <a:cubicBezTo>
                    <a:pt x="2" y="18"/>
                    <a:pt x="0" y="22"/>
                    <a:pt x="0" y="2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64" y="27"/>
                    <a:pt x="76" y="16"/>
                    <a:pt x="76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4" y="9"/>
                    <a:pt x="32" y="9"/>
                  </a:cubicBezTo>
                  <a:cubicBezTo>
                    <a:pt x="29" y="9"/>
                    <a:pt x="18" y="9"/>
                    <a:pt x="18" y="9"/>
                  </a:cubicBez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1268251" y="2747641"/>
              <a:ext cx="2019300" cy="2387600"/>
            </a:xfrm>
            <a:prstGeom prst="rect">
              <a:avLst/>
            </a:prstGeom>
            <a:solidFill>
              <a:srgbClr val="C9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268251" y="2747641"/>
              <a:ext cx="2019300" cy="238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219164" y="3222303"/>
              <a:ext cx="434975" cy="887413"/>
            </a:xfrm>
            <a:custGeom>
              <a:avLst/>
              <a:gdLst>
                <a:gd name="T0" fmla="*/ 274 w 274"/>
                <a:gd name="T1" fmla="*/ 0 h 559"/>
                <a:gd name="T2" fmla="*/ 0 w 274"/>
                <a:gd name="T3" fmla="*/ 0 h 559"/>
                <a:gd name="T4" fmla="*/ 0 w 274"/>
                <a:gd name="T5" fmla="*/ 559 h 559"/>
                <a:gd name="T6" fmla="*/ 12 w 274"/>
                <a:gd name="T7" fmla="*/ 559 h 559"/>
                <a:gd name="T8" fmla="*/ 12 w 274"/>
                <a:gd name="T9" fmla="*/ 12 h 559"/>
                <a:gd name="T10" fmla="*/ 274 w 274"/>
                <a:gd name="T11" fmla="*/ 12 h 559"/>
                <a:gd name="T12" fmla="*/ 274 w 274"/>
                <a:gd name="T13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559">
                  <a:moveTo>
                    <a:pt x="274" y="0"/>
                  </a:moveTo>
                  <a:lnTo>
                    <a:pt x="0" y="0"/>
                  </a:lnTo>
                  <a:lnTo>
                    <a:pt x="0" y="559"/>
                  </a:lnTo>
                  <a:lnTo>
                    <a:pt x="12" y="559"/>
                  </a:lnTo>
                  <a:lnTo>
                    <a:pt x="12" y="12"/>
                  </a:lnTo>
                  <a:lnTo>
                    <a:pt x="274" y="1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967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2219164" y="3222303"/>
              <a:ext cx="434975" cy="887413"/>
            </a:xfrm>
            <a:custGeom>
              <a:avLst/>
              <a:gdLst>
                <a:gd name="T0" fmla="*/ 274 w 274"/>
                <a:gd name="T1" fmla="*/ 0 h 559"/>
                <a:gd name="T2" fmla="*/ 0 w 274"/>
                <a:gd name="T3" fmla="*/ 0 h 559"/>
                <a:gd name="T4" fmla="*/ 0 w 274"/>
                <a:gd name="T5" fmla="*/ 559 h 559"/>
                <a:gd name="T6" fmla="*/ 12 w 274"/>
                <a:gd name="T7" fmla="*/ 559 h 559"/>
                <a:gd name="T8" fmla="*/ 12 w 274"/>
                <a:gd name="T9" fmla="*/ 12 h 559"/>
                <a:gd name="T10" fmla="*/ 274 w 274"/>
                <a:gd name="T11" fmla="*/ 12 h 559"/>
                <a:gd name="T12" fmla="*/ 274 w 274"/>
                <a:gd name="T13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559">
                  <a:moveTo>
                    <a:pt x="274" y="0"/>
                  </a:moveTo>
                  <a:lnTo>
                    <a:pt x="0" y="0"/>
                  </a:lnTo>
                  <a:lnTo>
                    <a:pt x="0" y="559"/>
                  </a:lnTo>
                  <a:lnTo>
                    <a:pt x="12" y="559"/>
                  </a:lnTo>
                  <a:lnTo>
                    <a:pt x="12" y="12"/>
                  </a:lnTo>
                  <a:lnTo>
                    <a:pt x="274" y="12"/>
                  </a:lnTo>
                  <a:lnTo>
                    <a:pt x="2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2238214" y="3241353"/>
              <a:ext cx="436563" cy="88741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2238214" y="3241353"/>
              <a:ext cx="436563" cy="88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2574764" y="37938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2574764" y="3793803"/>
              <a:ext cx="39688" cy="39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2298539" y="37938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2357277" y="37938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2436652" y="37938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2496977" y="3793803"/>
              <a:ext cx="38100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2496977" y="3793803"/>
              <a:ext cx="38100" cy="39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496977" y="3735066"/>
              <a:ext cx="38100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298539" y="3735066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2357277" y="3735066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436652" y="3735066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574764" y="3735066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496977" y="3655691"/>
              <a:ext cx="38100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2298539" y="365569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2574764" y="365569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2436652" y="365569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2357277" y="365569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2357277" y="3873178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Rectangle 42"/>
            <p:cNvSpPr>
              <a:spLocks noChangeArrowheads="1"/>
            </p:cNvSpPr>
            <p:nvPr/>
          </p:nvSpPr>
          <p:spPr bwMode="auto">
            <a:xfrm>
              <a:off x="2496977" y="3873178"/>
              <a:ext cx="38100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2496977" y="3873178"/>
              <a:ext cx="38100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2574764" y="3873178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2574764" y="3873178"/>
              <a:ext cx="39688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2436652" y="3873178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2298539" y="3873178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2496977" y="3281041"/>
              <a:ext cx="38100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2436652" y="328104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2298539" y="328104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2574764" y="328104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2357277" y="3281041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2574764" y="3950966"/>
              <a:ext cx="39688" cy="206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2436652" y="3950966"/>
              <a:ext cx="39688" cy="206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2357277" y="3950966"/>
              <a:ext cx="39688" cy="206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2298539" y="3950966"/>
              <a:ext cx="39688" cy="206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2496977" y="3950966"/>
              <a:ext cx="38100" cy="206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2298539" y="3360416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2357277" y="3360416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2496977" y="3360416"/>
              <a:ext cx="38100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2574764" y="3360416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2436652" y="3360416"/>
              <a:ext cx="39688" cy="3810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2298539" y="4011291"/>
              <a:ext cx="39688" cy="587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2574764" y="4011291"/>
              <a:ext cx="39688" cy="587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2496977" y="4011291"/>
              <a:ext cx="38100" cy="587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2436652" y="4011291"/>
              <a:ext cx="39688" cy="587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2357277" y="4011291"/>
              <a:ext cx="39688" cy="5873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2298539" y="3576316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2436652" y="3576316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2357277" y="3576316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2574764" y="3576316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2496977" y="3576316"/>
              <a:ext cx="38100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73"/>
            <p:cNvSpPr>
              <a:spLocks noChangeArrowheads="1"/>
            </p:cNvSpPr>
            <p:nvPr/>
          </p:nvSpPr>
          <p:spPr bwMode="auto">
            <a:xfrm>
              <a:off x="2496977" y="3517578"/>
              <a:ext cx="38100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74"/>
            <p:cNvSpPr>
              <a:spLocks noChangeArrowheads="1"/>
            </p:cNvSpPr>
            <p:nvPr/>
          </p:nvSpPr>
          <p:spPr bwMode="auto">
            <a:xfrm>
              <a:off x="2298539" y="3517578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75"/>
            <p:cNvSpPr>
              <a:spLocks noChangeArrowheads="1"/>
            </p:cNvSpPr>
            <p:nvPr/>
          </p:nvSpPr>
          <p:spPr bwMode="auto">
            <a:xfrm>
              <a:off x="2574764" y="3517578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2436652" y="3517578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2357277" y="3517578"/>
              <a:ext cx="39688" cy="19050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2298539" y="34382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9"/>
            <p:cNvSpPr>
              <a:spLocks noChangeArrowheads="1"/>
            </p:cNvSpPr>
            <p:nvPr/>
          </p:nvSpPr>
          <p:spPr bwMode="auto">
            <a:xfrm>
              <a:off x="2496977" y="3438203"/>
              <a:ext cx="38100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2574764" y="34382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81"/>
            <p:cNvSpPr>
              <a:spLocks noChangeArrowheads="1"/>
            </p:cNvSpPr>
            <p:nvPr/>
          </p:nvSpPr>
          <p:spPr bwMode="auto">
            <a:xfrm>
              <a:off x="2574764" y="3438203"/>
              <a:ext cx="39688" cy="39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2436652" y="34382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83"/>
            <p:cNvSpPr>
              <a:spLocks noChangeArrowheads="1"/>
            </p:cNvSpPr>
            <p:nvPr/>
          </p:nvSpPr>
          <p:spPr bwMode="auto">
            <a:xfrm>
              <a:off x="2357277" y="3438203"/>
              <a:ext cx="39688" cy="39688"/>
            </a:xfrm>
            <a:prstGeom prst="rect">
              <a:avLst/>
            </a:pr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84"/>
            <p:cNvSpPr>
              <a:spLocks noChangeArrowheads="1"/>
            </p:cNvSpPr>
            <p:nvPr/>
          </p:nvSpPr>
          <p:spPr bwMode="auto">
            <a:xfrm>
              <a:off x="1268251" y="2747641"/>
              <a:ext cx="177800" cy="2387600"/>
            </a:xfrm>
            <a:prstGeom prst="rect">
              <a:avLst/>
            </a:prstGeom>
            <a:solidFill>
              <a:srgbClr val="E1B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5"/>
            <p:cNvSpPr/>
            <p:nvPr/>
          </p:nvSpPr>
          <p:spPr bwMode="auto">
            <a:xfrm>
              <a:off x="1466689" y="2866703"/>
              <a:ext cx="614363" cy="1636713"/>
            </a:xfrm>
            <a:custGeom>
              <a:avLst/>
              <a:gdLst>
                <a:gd name="T0" fmla="*/ 27 w 31"/>
                <a:gd name="T1" fmla="*/ 0 h 83"/>
                <a:gd name="T2" fmla="*/ 27 w 31"/>
                <a:gd name="T3" fmla="*/ 0 h 83"/>
                <a:gd name="T4" fmla="*/ 11 w 31"/>
                <a:gd name="T5" fmla="*/ 0 h 83"/>
                <a:gd name="T6" fmla="*/ 0 w 31"/>
                <a:gd name="T7" fmla="*/ 14 h 83"/>
                <a:gd name="T8" fmla="*/ 0 w 31"/>
                <a:gd name="T9" fmla="*/ 78 h 83"/>
                <a:gd name="T10" fmla="*/ 4 w 31"/>
                <a:gd name="T11" fmla="*/ 83 h 83"/>
                <a:gd name="T12" fmla="*/ 4 w 31"/>
                <a:gd name="T13" fmla="*/ 83 h 83"/>
                <a:gd name="T14" fmla="*/ 20 w 31"/>
                <a:gd name="T15" fmla="*/ 83 h 83"/>
                <a:gd name="T16" fmla="*/ 31 w 31"/>
                <a:gd name="T17" fmla="*/ 69 h 83"/>
                <a:gd name="T18" fmla="*/ 31 w 31"/>
                <a:gd name="T19" fmla="*/ 5 h 83"/>
                <a:gd name="T20" fmla="*/ 27 w 31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83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8"/>
                    <a:pt x="0" y="1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6" y="83"/>
                    <a:pt x="31" y="76"/>
                    <a:pt x="31" y="69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30" y="0"/>
                    <a:pt x="27" y="0"/>
                  </a:cubicBezTo>
                </a:path>
              </a:pathLst>
            </a:custGeom>
            <a:solidFill>
              <a:srgbClr val="967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6"/>
            <p:cNvSpPr>
              <a:spLocks noEditPoints="1"/>
            </p:cNvSpPr>
            <p:nvPr/>
          </p:nvSpPr>
          <p:spPr bwMode="auto">
            <a:xfrm>
              <a:off x="2198527" y="1722116"/>
              <a:ext cx="436563" cy="533400"/>
            </a:xfrm>
            <a:custGeom>
              <a:avLst/>
              <a:gdLst>
                <a:gd name="T0" fmla="*/ 15 w 22"/>
                <a:gd name="T1" fmla="*/ 9 h 27"/>
                <a:gd name="T2" fmla="*/ 10 w 22"/>
                <a:gd name="T3" fmla="*/ 5 h 27"/>
                <a:gd name="T4" fmla="*/ 10 w 22"/>
                <a:gd name="T5" fmla="*/ 4 h 27"/>
                <a:gd name="T6" fmla="*/ 9 w 22"/>
                <a:gd name="T7" fmla="*/ 3 h 27"/>
                <a:gd name="T8" fmla="*/ 9 w 22"/>
                <a:gd name="T9" fmla="*/ 2 h 27"/>
                <a:gd name="T10" fmla="*/ 8 w 22"/>
                <a:gd name="T11" fmla="*/ 2 h 27"/>
                <a:gd name="T12" fmla="*/ 8 w 22"/>
                <a:gd name="T13" fmla="*/ 1 h 27"/>
                <a:gd name="T14" fmla="*/ 6 w 22"/>
                <a:gd name="T15" fmla="*/ 0 h 27"/>
                <a:gd name="T16" fmla="*/ 1 w 22"/>
                <a:gd name="T17" fmla="*/ 3 h 27"/>
                <a:gd name="T18" fmla="*/ 1 w 22"/>
                <a:gd name="T19" fmla="*/ 4 h 27"/>
                <a:gd name="T20" fmla="*/ 1 w 22"/>
                <a:gd name="T21" fmla="*/ 5 h 27"/>
                <a:gd name="T22" fmla="*/ 1 w 22"/>
                <a:gd name="T23" fmla="*/ 6 h 27"/>
                <a:gd name="T24" fmla="*/ 2 w 22"/>
                <a:gd name="T25" fmla="*/ 7 h 27"/>
                <a:gd name="T26" fmla="*/ 2 w 22"/>
                <a:gd name="T27" fmla="*/ 8 h 27"/>
                <a:gd name="T28" fmla="*/ 3 w 22"/>
                <a:gd name="T29" fmla="*/ 8 h 27"/>
                <a:gd name="T30" fmla="*/ 3 w 22"/>
                <a:gd name="T31" fmla="*/ 15 h 27"/>
                <a:gd name="T32" fmla="*/ 3 w 22"/>
                <a:gd name="T33" fmla="*/ 15 h 27"/>
                <a:gd name="T34" fmla="*/ 4 w 22"/>
                <a:gd name="T35" fmla="*/ 21 h 27"/>
                <a:gd name="T36" fmla="*/ 16 w 22"/>
                <a:gd name="T37" fmla="*/ 25 h 27"/>
                <a:gd name="T38" fmla="*/ 19 w 22"/>
                <a:gd name="T39" fmla="*/ 13 h 27"/>
                <a:gd name="T40" fmla="*/ 15 w 22"/>
                <a:gd name="T41" fmla="*/ 9 h 27"/>
                <a:gd name="T42" fmla="*/ 9 w 22"/>
                <a:gd name="T43" fmla="*/ 10 h 27"/>
                <a:gd name="T44" fmla="*/ 9 w 22"/>
                <a:gd name="T45" fmla="*/ 11 h 27"/>
                <a:gd name="T46" fmla="*/ 9 w 22"/>
                <a:gd name="T47" fmla="*/ 11 h 27"/>
                <a:gd name="T48" fmla="*/ 8 w 22"/>
                <a:gd name="T49" fmla="*/ 11 h 27"/>
                <a:gd name="T50" fmla="*/ 6 w 22"/>
                <a:gd name="T51" fmla="*/ 7 h 27"/>
                <a:gd name="T52" fmla="*/ 7 w 22"/>
                <a:gd name="T53" fmla="*/ 7 h 27"/>
                <a:gd name="T54" fmla="*/ 9 w 22"/>
                <a:gd name="T55" fmla="*/ 10 h 27"/>
                <a:gd name="T56" fmla="*/ 14 w 22"/>
                <a:gd name="T57" fmla="*/ 10 h 27"/>
                <a:gd name="T58" fmla="*/ 18 w 22"/>
                <a:gd name="T59" fmla="*/ 14 h 27"/>
                <a:gd name="T60" fmla="*/ 15 w 22"/>
                <a:gd name="T61" fmla="*/ 24 h 27"/>
                <a:gd name="T62" fmla="*/ 5 w 22"/>
                <a:gd name="T63" fmla="*/ 20 h 27"/>
                <a:gd name="T64" fmla="*/ 5 w 22"/>
                <a:gd name="T65" fmla="*/ 15 h 27"/>
                <a:gd name="T66" fmla="*/ 5 w 22"/>
                <a:gd name="T67" fmla="*/ 15 h 27"/>
                <a:gd name="T68" fmla="*/ 5 w 22"/>
                <a:gd name="T69" fmla="*/ 15 h 27"/>
                <a:gd name="T70" fmla="*/ 4 w 22"/>
                <a:gd name="T71" fmla="*/ 8 h 27"/>
                <a:gd name="T72" fmla="*/ 5 w 22"/>
                <a:gd name="T73" fmla="*/ 8 h 27"/>
                <a:gd name="T74" fmla="*/ 7 w 22"/>
                <a:gd name="T75" fmla="*/ 11 h 27"/>
                <a:gd name="T76" fmla="*/ 7 w 22"/>
                <a:gd name="T77" fmla="*/ 11 h 27"/>
                <a:gd name="T78" fmla="*/ 8 w 22"/>
                <a:gd name="T79" fmla="*/ 18 h 27"/>
                <a:gd name="T80" fmla="*/ 9 w 22"/>
                <a:gd name="T81" fmla="*/ 18 h 27"/>
                <a:gd name="T82" fmla="*/ 9 w 22"/>
                <a:gd name="T83" fmla="*/ 18 h 27"/>
                <a:gd name="T84" fmla="*/ 8 w 22"/>
                <a:gd name="T85" fmla="*/ 13 h 27"/>
                <a:gd name="T86" fmla="*/ 9 w 22"/>
                <a:gd name="T87" fmla="*/ 15 h 27"/>
                <a:gd name="T88" fmla="*/ 10 w 22"/>
                <a:gd name="T89" fmla="*/ 16 h 27"/>
                <a:gd name="T90" fmla="*/ 10 w 22"/>
                <a:gd name="T91" fmla="*/ 15 h 27"/>
                <a:gd name="T92" fmla="*/ 8 w 22"/>
                <a:gd name="T93" fmla="*/ 12 h 27"/>
                <a:gd name="T94" fmla="*/ 9 w 22"/>
                <a:gd name="T95" fmla="*/ 12 h 27"/>
                <a:gd name="T96" fmla="*/ 10 w 22"/>
                <a:gd name="T97" fmla="*/ 11 h 27"/>
                <a:gd name="T98" fmla="*/ 11 w 22"/>
                <a:gd name="T99" fmla="*/ 14 h 27"/>
                <a:gd name="T100" fmla="*/ 12 w 22"/>
                <a:gd name="T101" fmla="*/ 14 h 27"/>
                <a:gd name="T102" fmla="*/ 12 w 22"/>
                <a:gd name="T103" fmla="*/ 14 h 27"/>
                <a:gd name="T104" fmla="*/ 11 w 22"/>
                <a:gd name="T105" fmla="*/ 12 h 27"/>
                <a:gd name="T106" fmla="*/ 14 w 22"/>
                <a:gd name="T107" fmla="*/ 15 h 27"/>
                <a:gd name="T108" fmla="*/ 15 w 22"/>
                <a:gd name="T109" fmla="*/ 15 h 27"/>
                <a:gd name="T110" fmla="*/ 15 w 22"/>
                <a:gd name="T111" fmla="*/ 15 h 27"/>
                <a:gd name="T112" fmla="*/ 10 w 22"/>
                <a:gd name="T113" fmla="*/ 10 h 27"/>
                <a:gd name="T114" fmla="*/ 10 w 22"/>
                <a:gd name="T115" fmla="*/ 10 h 27"/>
                <a:gd name="T116" fmla="*/ 8 w 22"/>
                <a:gd name="T117" fmla="*/ 6 h 27"/>
                <a:gd name="T118" fmla="*/ 9 w 22"/>
                <a:gd name="T119" fmla="*/ 6 h 27"/>
                <a:gd name="T120" fmla="*/ 14 w 22"/>
                <a:gd name="T121" fmla="*/ 10 h 27"/>
                <a:gd name="T122" fmla="*/ 14 w 22"/>
                <a:gd name="T12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15" y="9"/>
                  </a:moveTo>
                  <a:cubicBezTo>
                    <a:pt x="15" y="9"/>
                    <a:pt x="11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11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7"/>
                    <a:pt x="3" y="19"/>
                    <a:pt x="4" y="21"/>
                  </a:cubicBezTo>
                  <a:cubicBezTo>
                    <a:pt x="6" y="25"/>
                    <a:pt x="11" y="27"/>
                    <a:pt x="16" y="25"/>
                  </a:cubicBezTo>
                  <a:cubicBezTo>
                    <a:pt x="20" y="22"/>
                    <a:pt x="22" y="17"/>
                    <a:pt x="19" y="13"/>
                  </a:cubicBezTo>
                  <a:cubicBezTo>
                    <a:pt x="18" y="11"/>
                    <a:pt x="17" y="10"/>
                    <a:pt x="15" y="9"/>
                  </a:cubicBezTo>
                  <a:close/>
                  <a:moveTo>
                    <a:pt x="9" y="10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9" y="10"/>
                  </a:lnTo>
                  <a:close/>
                  <a:moveTo>
                    <a:pt x="14" y="10"/>
                  </a:moveTo>
                  <a:cubicBezTo>
                    <a:pt x="16" y="11"/>
                    <a:pt x="17" y="12"/>
                    <a:pt x="18" y="14"/>
                  </a:cubicBezTo>
                  <a:cubicBezTo>
                    <a:pt x="20" y="17"/>
                    <a:pt x="19" y="22"/>
                    <a:pt x="15" y="24"/>
                  </a:cubicBezTo>
                  <a:cubicBezTo>
                    <a:pt x="12" y="25"/>
                    <a:pt x="7" y="24"/>
                    <a:pt x="5" y="20"/>
                  </a:cubicBezTo>
                  <a:cubicBezTo>
                    <a:pt x="4" y="19"/>
                    <a:pt x="4" y="17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1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8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7"/>
            <p:cNvSpPr/>
            <p:nvPr/>
          </p:nvSpPr>
          <p:spPr bwMode="auto">
            <a:xfrm>
              <a:off x="2219164" y="1703066"/>
              <a:ext cx="98425" cy="58738"/>
            </a:xfrm>
            <a:custGeom>
              <a:avLst/>
              <a:gdLst>
                <a:gd name="T0" fmla="*/ 1 w 5"/>
                <a:gd name="T1" fmla="*/ 0 h 3"/>
                <a:gd name="T2" fmla="*/ 2 w 5"/>
                <a:gd name="T3" fmla="*/ 0 h 3"/>
                <a:gd name="T4" fmla="*/ 5 w 5"/>
                <a:gd name="T5" fmla="*/ 1 h 3"/>
                <a:gd name="T6" fmla="*/ 0 w 5"/>
                <a:gd name="T7" fmla="*/ 3 h 3"/>
                <a:gd name="T8" fmla="*/ 1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8"/>
            <p:cNvSpPr/>
            <p:nvPr/>
          </p:nvSpPr>
          <p:spPr bwMode="auto">
            <a:xfrm>
              <a:off x="2396964" y="1998341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0 w 13"/>
                <a:gd name="T3" fmla="*/ 13 h 13"/>
                <a:gd name="T4" fmla="*/ 0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  <a:gd name="T10" fmla="*/ 13 w 13"/>
                <a:gd name="T11" fmla="*/ 0 h 13"/>
                <a:gd name="T12" fmla="*/ 13 w 1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9"/>
            <p:cNvSpPr/>
            <p:nvPr/>
          </p:nvSpPr>
          <p:spPr bwMode="auto">
            <a:xfrm>
              <a:off x="2377914" y="2018978"/>
              <a:ext cx="98425" cy="58738"/>
            </a:xfrm>
            <a:custGeom>
              <a:avLst/>
              <a:gdLst>
                <a:gd name="T0" fmla="*/ 62 w 62"/>
                <a:gd name="T1" fmla="*/ 12 h 37"/>
                <a:gd name="T2" fmla="*/ 0 w 62"/>
                <a:gd name="T3" fmla="*/ 37 h 37"/>
                <a:gd name="T4" fmla="*/ 0 w 62"/>
                <a:gd name="T5" fmla="*/ 37 h 37"/>
                <a:gd name="T6" fmla="*/ 0 w 62"/>
                <a:gd name="T7" fmla="*/ 37 h 37"/>
                <a:gd name="T8" fmla="*/ 62 w 62"/>
                <a:gd name="T9" fmla="*/ 0 h 37"/>
                <a:gd name="T10" fmla="*/ 62 w 62"/>
                <a:gd name="T11" fmla="*/ 0 h 37"/>
                <a:gd name="T12" fmla="*/ 62 w 62"/>
                <a:gd name="T13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7">
                  <a:moveTo>
                    <a:pt x="62" y="12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12"/>
                  </a:ln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0"/>
            <p:cNvSpPr>
              <a:spLocks noEditPoints="1"/>
            </p:cNvSpPr>
            <p:nvPr/>
          </p:nvSpPr>
          <p:spPr bwMode="auto">
            <a:xfrm>
              <a:off x="1427002" y="1485578"/>
              <a:ext cx="1287463" cy="1558925"/>
            </a:xfrm>
            <a:custGeom>
              <a:avLst/>
              <a:gdLst>
                <a:gd name="T0" fmla="*/ 16 w 65"/>
                <a:gd name="T1" fmla="*/ 66 h 79"/>
                <a:gd name="T2" fmla="*/ 16 w 65"/>
                <a:gd name="T3" fmla="*/ 72 h 79"/>
                <a:gd name="T4" fmla="*/ 10 w 65"/>
                <a:gd name="T5" fmla="*/ 79 h 79"/>
                <a:gd name="T6" fmla="*/ 40 w 65"/>
                <a:gd name="T7" fmla="*/ 79 h 79"/>
                <a:gd name="T8" fmla="*/ 25 w 65"/>
                <a:gd name="T9" fmla="*/ 70 h 79"/>
                <a:gd name="T10" fmla="*/ 23 w 65"/>
                <a:gd name="T11" fmla="*/ 71 h 79"/>
                <a:gd name="T12" fmla="*/ 23 w 65"/>
                <a:gd name="T13" fmla="*/ 66 h 79"/>
                <a:gd name="T14" fmla="*/ 22 w 65"/>
                <a:gd name="T15" fmla="*/ 66 h 79"/>
                <a:gd name="T16" fmla="*/ 10 w 65"/>
                <a:gd name="T17" fmla="*/ 48 h 79"/>
                <a:gd name="T18" fmla="*/ 11 w 65"/>
                <a:gd name="T19" fmla="*/ 44 h 79"/>
                <a:gd name="T20" fmla="*/ 11 w 65"/>
                <a:gd name="T21" fmla="*/ 42 h 79"/>
                <a:gd name="T22" fmla="*/ 32 w 65"/>
                <a:gd name="T23" fmla="*/ 26 h 79"/>
                <a:gd name="T24" fmla="*/ 34 w 65"/>
                <a:gd name="T25" fmla="*/ 35 h 79"/>
                <a:gd name="T26" fmla="*/ 65 w 65"/>
                <a:gd name="T27" fmla="*/ 17 h 79"/>
                <a:gd name="T28" fmla="*/ 49 w 65"/>
                <a:gd name="T29" fmla="*/ 9 h 79"/>
                <a:gd name="T30" fmla="*/ 46 w 65"/>
                <a:gd name="T31" fmla="*/ 5 h 79"/>
                <a:gd name="T32" fmla="*/ 36 w 65"/>
                <a:gd name="T33" fmla="*/ 2 h 79"/>
                <a:gd name="T34" fmla="*/ 33 w 65"/>
                <a:gd name="T35" fmla="*/ 12 h 79"/>
                <a:gd name="T36" fmla="*/ 35 w 65"/>
                <a:gd name="T37" fmla="*/ 15 h 79"/>
                <a:gd name="T38" fmla="*/ 30 w 65"/>
                <a:gd name="T39" fmla="*/ 19 h 79"/>
                <a:gd name="T40" fmla="*/ 30 w 65"/>
                <a:gd name="T41" fmla="*/ 19 h 79"/>
                <a:gd name="T42" fmla="*/ 4 w 65"/>
                <a:gd name="T43" fmla="*/ 39 h 79"/>
                <a:gd name="T44" fmla="*/ 0 w 65"/>
                <a:gd name="T45" fmla="*/ 44 h 79"/>
                <a:gd name="T46" fmla="*/ 4 w 65"/>
                <a:gd name="T47" fmla="*/ 49 h 79"/>
                <a:gd name="T48" fmla="*/ 16 w 65"/>
                <a:gd name="T49" fmla="*/ 66 h 79"/>
                <a:gd name="T50" fmla="*/ 33 w 65"/>
                <a:gd name="T51" fmla="*/ 24 h 79"/>
                <a:gd name="T52" fmla="*/ 19 w 65"/>
                <a:gd name="T53" fmla="*/ 34 h 79"/>
                <a:gd name="T54" fmla="*/ 19 w 65"/>
                <a:gd name="T55" fmla="*/ 34 h 79"/>
                <a:gd name="T56" fmla="*/ 10 w 65"/>
                <a:gd name="T57" fmla="*/ 37 h 79"/>
                <a:gd name="T58" fmla="*/ 32 w 65"/>
                <a:gd name="T59" fmla="*/ 21 h 79"/>
                <a:gd name="T60" fmla="*/ 33 w 65"/>
                <a:gd name="T61" fmla="*/ 23 h 79"/>
                <a:gd name="T62" fmla="*/ 33 w 65"/>
                <a:gd name="T63" fmla="*/ 24 h 79"/>
                <a:gd name="T64" fmla="*/ 10 w 65"/>
                <a:gd name="T65" fmla="*/ 40 h 79"/>
                <a:gd name="T66" fmla="*/ 8 w 65"/>
                <a:gd name="T67" fmla="*/ 39 h 79"/>
                <a:gd name="T68" fmla="*/ 15 w 65"/>
                <a:gd name="T69" fmla="*/ 37 h 79"/>
                <a:gd name="T70" fmla="*/ 10 w 65"/>
                <a:gd name="T71" fmla="*/ 40 h 79"/>
                <a:gd name="T72" fmla="*/ 21 w 65"/>
                <a:gd name="T73" fmla="*/ 66 h 79"/>
                <a:gd name="T74" fmla="*/ 19 w 65"/>
                <a:gd name="T75" fmla="*/ 66 h 79"/>
                <a:gd name="T76" fmla="*/ 7 w 65"/>
                <a:gd name="T77" fmla="*/ 49 h 79"/>
                <a:gd name="T78" fmla="*/ 8 w 65"/>
                <a:gd name="T79" fmla="*/ 49 h 79"/>
                <a:gd name="T80" fmla="*/ 21 w 65"/>
                <a:gd name="T81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79">
                  <a:moveTo>
                    <a:pt x="16" y="66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12" y="74"/>
                    <a:pt x="10" y="76"/>
                    <a:pt x="10" y="79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74"/>
                    <a:pt x="34" y="70"/>
                    <a:pt x="25" y="70"/>
                  </a:cubicBezTo>
                  <a:cubicBezTo>
                    <a:pt x="25" y="70"/>
                    <a:pt x="24" y="71"/>
                    <a:pt x="23" y="71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7"/>
                    <a:pt x="11" y="46"/>
                    <a:pt x="11" y="44"/>
                  </a:cubicBezTo>
                  <a:cubicBezTo>
                    <a:pt x="11" y="43"/>
                    <a:pt x="11" y="42"/>
                    <a:pt x="11" y="42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9"/>
                    <a:pt x="32" y="32"/>
                    <a:pt x="34" y="35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2" y="12"/>
                    <a:pt x="56" y="9"/>
                    <a:pt x="49" y="9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1"/>
                    <a:pt x="40" y="0"/>
                    <a:pt x="36" y="2"/>
                  </a:cubicBezTo>
                  <a:cubicBezTo>
                    <a:pt x="33" y="4"/>
                    <a:pt x="31" y="8"/>
                    <a:pt x="33" y="12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0" y="42"/>
                    <a:pt x="0" y="44"/>
                  </a:cubicBezTo>
                  <a:cubicBezTo>
                    <a:pt x="0" y="47"/>
                    <a:pt x="2" y="49"/>
                    <a:pt x="4" y="49"/>
                  </a:cubicBezTo>
                  <a:lnTo>
                    <a:pt x="16" y="66"/>
                  </a:lnTo>
                  <a:close/>
                  <a:moveTo>
                    <a:pt x="33" y="24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3"/>
                    <a:pt x="33" y="23"/>
                    <a:pt x="33" y="23"/>
                  </a:cubicBezTo>
                  <a:lnTo>
                    <a:pt x="33" y="24"/>
                  </a:lnTo>
                  <a:close/>
                  <a:moveTo>
                    <a:pt x="10" y="40"/>
                  </a:moveTo>
                  <a:cubicBezTo>
                    <a:pt x="10" y="40"/>
                    <a:pt x="9" y="40"/>
                    <a:pt x="8" y="39"/>
                  </a:cubicBezTo>
                  <a:cubicBezTo>
                    <a:pt x="15" y="37"/>
                    <a:pt x="15" y="37"/>
                    <a:pt x="15" y="37"/>
                  </a:cubicBezTo>
                  <a:lnTo>
                    <a:pt x="10" y="40"/>
                  </a:lnTo>
                  <a:close/>
                  <a:moveTo>
                    <a:pt x="21" y="66"/>
                  </a:moveTo>
                  <a:cubicBezTo>
                    <a:pt x="19" y="66"/>
                    <a:pt x="19" y="66"/>
                    <a:pt x="19" y="66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8" y="49"/>
                    <a:pt x="8" y="49"/>
                  </a:cubicBezTo>
                  <a:lnTo>
                    <a:pt x="21" y="66"/>
                  </a:lnTo>
                  <a:close/>
                </a:path>
              </a:pathLst>
            </a:custGeom>
            <a:solidFill>
              <a:srgbClr val="39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1"/>
            <p:cNvSpPr/>
            <p:nvPr/>
          </p:nvSpPr>
          <p:spPr bwMode="auto">
            <a:xfrm>
              <a:off x="1427002" y="2571428"/>
              <a:ext cx="693738" cy="1912938"/>
            </a:xfrm>
            <a:custGeom>
              <a:avLst/>
              <a:gdLst>
                <a:gd name="T0" fmla="*/ 5 w 35"/>
                <a:gd name="T1" fmla="*/ 85 h 97"/>
                <a:gd name="T2" fmla="*/ 23 w 35"/>
                <a:gd name="T3" fmla="*/ 94 h 97"/>
                <a:gd name="T4" fmla="*/ 35 w 35"/>
                <a:gd name="T5" fmla="*/ 86 h 97"/>
                <a:gd name="T6" fmla="*/ 35 w 35"/>
                <a:gd name="T7" fmla="*/ 19 h 97"/>
                <a:gd name="T8" fmla="*/ 30 w 35"/>
                <a:gd name="T9" fmla="*/ 11 h 97"/>
                <a:gd name="T10" fmla="*/ 12 w 35"/>
                <a:gd name="T11" fmla="*/ 2 h 97"/>
                <a:gd name="T12" fmla="*/ 0 w 35"/>
                <a:gd name="T13" fmla="*/ 10 h 97"/>
                <a:gd name="T14" fmla="*/ 0 w 35"/>
                <a:gd name="T15" fmla="*/ 77 h 97"/>
                <a:gd name="T16" fmla="*/ 5 w 35"/>
                <a:gd name="T17" fmla="*/ 8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7">
                  <a:moveTo>
                    <a:pt x="5" y="85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9" y="97"/>
                    <a:pt x="35" y="93"/>
                    <a:pt x="35" y="8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6"/>
                    <a:pt x="34" y="13"/>
                    <a:pt x="30" y="1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1"/>
                    <a:pt x="2" y="84"/>
                    <a:pt x="5" y="85"/>
                  </a:cubicBez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2"/>
            <p:cNvSpPr/>
            <p:nvPr/>
          </p:nvSpPr>
          <p:spPr bwMode="auto">
            <a:xfrm>
              <a:off x="1525427" y="2669853"/>
              <a:ext cx="555625" cy="1655763"/>
            </a:xfrm>
            <a:custGeom>
              <a:avLst/>
              <a:gdLst>
                <a:gd name="T0" fmla="*/ 23 w 28"/>
                <a:gd name="T1" fmla="*/ 84 h 84"/>
                <a:gd name="T2" fmla="*/ 28 w 28"/>
                <a:gd name="T3" fmla="*/ 79 h 84"/>
                <a:gd name="T4" fmla="*/ 28 w 28"/>
                <a:gd name="T5" fmla="*/ 14 h 84"/>
                <a:gd name="T6" fmla="*/ 25 w 28"/>
                <a:gd name="T7" fmla="*/ 9 h 84"/>
                <a:gd name="T8" fmla="*/ 8 w 28"/>
                <a:gd name="T9" fmla="*/ 1 h 84"/>
                <a:gd name="T10" fmla="*/ 5 w 28"/>
                <a:gd name="T11" fmla="*/ 0 h 84"/>
                <a:gd name="T12" fmla="*/ 0 w 28"/>
                <a:gd name="T13" fmla="*/ 6 h 84"/>
                <a:gd name="T14" fmla="*/ 0 w 28"/>
                <a:gd name="T15" fmla="*/ 70 h 84"/>
                <a:gd name="T16" fmla="*/ 3 w 28"/>
                <a:gd name="T17" fmla="*/ 75 h 84"/>
                <a:gd name="T18" fmla="*/ 21 w 28"/>
                <a:gd name="T19" fmla="*/ 84 h 84"/>
                <a:gd name="T20" fmla="*/ 23 w 28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4">
                  <a:moveTo>
                    <a:pt x="23" y="84"/>
                  </a:moveTo>
                  <a:cubicBezTo>
                    <a:pt x="26" y="84"/>
                    <a:pt x="28" y="82"/>
                    <a:pt x="28" y="79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2"/>
                    <a:pt x="27" y="10"/>
                    <a:pt x="25" y="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1" y="74"/>
                    <a:pt x="3" y="7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22" y="84"/>
                    <a:pt x="23" y="84"/>
                  </a:cubicBezTo>
                  <a:close/>
                </a:path>
              </a:pathLst>
            </a:custGeom>
            <a:solidFill>
              <a:srgbClr val="009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3"/>
            <p:cNvSpPr/>
            <p:nvPr/>
          </p:nvSpPr>
          <p:spPr bwMode="auto">
            <a:xfrm>
              <a:off x="1427002" y="2630166"/>
              <a:ext cx="654050" cy="1833563"/>
            </a:xfrm>
            <a:custGeom>
              <a:avLst/>
              <a:gdLst>
                <a:gd name="T0" fmla="*/ 4 w 33"/>
                <a:gd name="T1" fmla="*/ 0 h 93"/>
                <a:gd name="T2" fmla="*/ 2 w 33"/>
                <a:gd name="T3" fmla="*/ 5 h 93"/>
                <a:gd name="T4" fmla="*/ 2 w 33"/>
                <a:gd name="T5" fmla="*/ 72 h 93"/>
                <a:gd name="T6" fmla="*/ 7 w 33"/>
                <a:gd name="T7" fmla="*/ 80 h 93"/>
                <a:gd name="T8" fmla="*/ 25 w 33"/>
                <a:gd name="T9" fmla="*/ 89 h 93"/>
                <a:gd name="T10" fmla="*/ 33 w 33"/>
                <a:gd name="T11" fmla="*/ 89 h 93"/>
                <a:gd name="T12" fmla="*/ 23 w 33"/>
                <a:gd name="T13" fmla="*/ 91 h 93"/>
                <a:gd name="T14" fmla="*/ 5 w 33"/>
                <a:gd name="T15" fmla="*/ 82 h 93"/>
                <a:gd name="T16" fmla="*/ 0 w 33"/>
                <a:gd name="T17" fmla="*/ 74 h 93"/>
                <a:gd name="T18" fmla="*/ 0 w 33"/>
                <a:gd name="T19" fmla="*/ 7 h 93"/>
                <a:gd name="T20" fmla="*/ 4 w 33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93">
                  <a:moveTo>
                    <a:pt x="4" y="0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6"/>
                    <a:pt x="4" y="79"/>
                    <a:pt x="7" y="80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8" y="91"/>
                    <a:pt x="31" y="90"/>
                    <a:pt x="33" y="89"/>
                  </a:cubicBezTo>
                  <a:cubicBezTo>
                    <a:pt x="31" y="92"/>
                    <a:pt x="27" y="93"/>
                    <a:pt x="23" y="91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1"/>
                    <a:pt x="0" y="78"/>
                    <a:pt x="0" y="7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0"/>
                  </a:cubicBezTo>
                  <a:close/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4"/>
            <p:cNvSpPr/>
            <p:nvPr/>
          </p:nvSpPr>
          <p:spPr bwMode="auto">
            <a:xfrm>
              <a:off x="1625439" y="2787328"/>
              <a:ext cx="39688" cy="454025"/>
            </a:xfrm>
            <a:custGeom>
              <a:avLst/>
              <a:gdLst>
                <a:gd name="T0" fmla="*/ 25 w 25"/>
                <a:gd name="T1" fmla="*/ 286 h 286"/>
                <a:gd name="T2" fmla="*/ 25 w 25"/>
                <a:gd name="T3" fmla="*/ 0 h 286"/>
                <a:gd name="T4" fmla="*/ 0 w 25"/>
                <a:gd name="T5" fmla="*/ 0 h 286"/>
                <a:gd name="T6" fmla="*/ 0 w 25"/>
                <a:gd name="T7" fmla="*/ 274 h 286"/>
                <a:gd name="T8" fmla="*/ 25 w 25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6">
                  <a:moveTo>
                    <a:pt x="25" y="286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74"/>
                  </a:lnTo>
                  <a:lnTo>
                    <a:pt x="25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5"/>
            <p:cNvSpPr/>
            <p:nvPr/>
          </p:nvSpPr>
          <p:spPr bwMode="auto">
            <a:xfrm>
              <a:off x="1704814" y="2807966"/>
              <a:ext cx="19050" cy="452438"/>
            </a:xfrm>
            <a:custGeom>
              <a:avLst/>
              <a:gdLst>
                <a:gd name="T0" fmla="*/ 12 w 12"/>
                <a:gd name="T1" fmla="*/ 285 h 285"/>
                <a:gd name="T2" fmla="*/ 12 w 12"/>
                <a:gd name="T3" fmla="*/ 12 h 285"/>
                <a:gd name="T4" fmla="*/ 0 w 12"/>
                <a:gd name="T5" fmla="*/ 0 h 285"/>
                <a:gd name="T6" fmla="*/ 0 w 12"/>
                <a:gd name="T7" fmla="*/ 285 h 285"/>
                <a:gd name="T8" fmla="*/ 12 w 12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5">
                  <a:moveTo>
                    <a:pt x="12" y="285"/>
                  </a:moveTo>
                  <a:lnTo>
                    <a:pt x="12" y="12"/>
                  </a:lnTo>
                  <a:lnTo>
                    <a:pt x="0" y="0"/>
                  </a:lnTo>
                  <a:lnTo>
                    <a:pt x="0" y="285"/>
                  </a:lnTo>
                  <a:lnTo>
                    <a:pt x="12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6"/>
            <p:cNvSpPr/>
            <p:nvPr/>
          </p:nvSpPr>
          <p:spPr bwMode="auto">
            <a:xfrm>
              <a:off x="1763552" y="2847653"/>
              <a:ext cx="20638" cy="452438"/>
            </a:xfrm>
            <a:custGeom>
              <a:avLst/>
              <a:gdLst>
                <a:gd name="T0" fmla="*/ 13 w 13"/>
                <a:gd name="T1" fmla="*/ 285 h 285"/>
                <a:gd name="T2" fmla="*/ 13 w 13"/>
                <a:gd name="T3" fmla="*/ 12 h 285"/>
                <a:gd name="T4" fmla="*/ 0 w 13"/>
                <a:gd name="T5" fmla="*/ 0 h 285"/>
                <a:gd name="T6" fmla="*/ 0 w 13"/>
                <a:gd name="T7" fmla="*/ 273 h 285"/>
                <a:gd name="T8" fmla="*/ 13 w 13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5">
                  <a:moveTo>
                    <a:pt x="13" y="285"/>
                  </a:moveTo>
                  <a:lnTo>
                    <a:pt x="13" y="12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1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7"/>
            <p:cNvSpPr/>
            <p:nvPr/>
          </p:nvSpPr>
          <p:spPr bwMode="auto">
            <a:xfrm>
              <a:off x="1822289" y="2885753"/>
              <a:ext cx="39688" cy="454025"/>
            </a:xfrm>
            <a:custGeom>
              <a:avLst/>
              <a:gdLst>
                <a:gd name="T0" fmla="*/ 25 w 25"/>
                <a:gd name="T1" fmla="*/ 286 h 286"/>
                <a:gd name="T2" fmla="*/ 25 w 25"/>
                <a:gd name="T3" fmla="*/ 13 h 286"/>
                <a:gd name="T4" fmla="*/ 0 w 25"/>
                <a:gd name="T5" fmla="*/ 0 h 286"/>
                <a:gd name="T6" fmla="*/ 0 w 25"/>
                <a:gd name="T7" fmla="*/ 274 h 286"/>
                <a:gd name="T8" fmla="*/ 25 w 25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6">
                  <a:moveTo>
                    <a:pt x="25" y="286"/>
                  </a:moveTo>
                  <a:lnTo>
                    <a:pt x="25" y="13"/>
                  </a:lnTo>
                  <a:lnTo>
                    <a:pt x="0" y="0"/>
                  </a:lnTo>
                  <a:lnTo>
                    <a:pt x="0" y="274"/>
                  </a:lnTo>
                  <a:lnTo>
                    <a:pt x="25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8"/>
            <p:cNvSpPr/>
            <p:nvPr/>
          </p:nvSpPr>
          <p:spPr bwMode="auto">
            <a:xfrm>
              <a:off x="1882614" y="2925441"/>
              <a:ext cx="39688" cy="454025"/>
            </a:xfrm>
            <a:custGeom>
              <a:avLst/>
              <a:gdLst>
                <a:gd name="T0" fmla="*/ 25 w 25"/>
                <a:gd name="T1" fmla="*/ 286 h 286"/>
                <a:gd name="T2" fmla="*/ 25 w 25"/>
                <a:gd name="T3" fmla="*/ 0 h 286"/>
                <a:gd name="T4" fmla="*/ 0 w 25"/>
                <a:gd name="T5" fmla="*/ 0 h 286"/>
                <a:gd name="T6" fmla="*/ 0 w 25"/>
                <a:gd name="T7" fmla="*/ 274 h 286"/>
                <a:gd name="T8" fmla="*/ 25 w 25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6">
                  <a:moveTo>
                    <a:pt x="25" y="286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74"/>
                  </a:lnTo>
                  <a:lnTo>
                    <a:pt x="25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9"/>
            <p:cNvSpPr/>
            <p:nvPr/>
          </p:nvSpPr>
          <p:spPr bwMode="auto">
            <a:xfrm>
              <a:off x="1961989" y="2946078"/>
              <a:ext cx="19050" cy="354013"/>
            </a:xfrm>
            <a:custGeom>
              <a:avLst/>
              <a:gdLst>
                <a:gd name="T0" fmla="*/ 12 w 12"/>
                <a:gd name="T1" fmla="*/ 223 h 223"/>
                <a:gd name="T2" fmla="*/ 12 w 12"/>
                <a:gd name="T3" fmla="*/ 12 h 223"/>
                <a:gd name="T4" fmla="*/ 0 w 12"/>
                <a:gd name="T5" fmla="*/ 0 h 223"/>
                <a:gd name="T6" fmla="*/ 0 w 12"/>
                <a:gd name="T7" fmla="*/ 211 h 223"/>
                <a:gd name="T8" fmla="*/ 12 w 12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3">
                  <a:moveTo>
                    <a:pt x="12" y="223"/>
                  </a:moveTo>
                  <a:lnTo>
                    <a:pt x="12" y="12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12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0"/>
            <p:cNvSpPr/>
            <p:nvPr/>
          </p:nvSpPr>
          <p:spPr bwMode="auto">
            <a:xfrm>
              <a:off x="1625439" y="3438203"/>
              <a:ext cx="39688" cy="454025"/>
            </a:xfrm>
            <a:custGeom>
              <a:avLst/>
              <a:gdLst>
                <a:gd name="T0" fmla="*/ 25 w 25"/>
                <a:gd name="T1" fmla="*/ 286 h 286"/>
                <a:gd name="T2" fmla="*/ 25 w 25"/>
                <a:gd name="T3" fmla="*/ 0 h 286"/>
                <a:gd name="T4" fmla="*/ 0 w 25"/>
                <a:gd name="T5" fmla="*/ 0 h 286"/>
                <a:gd name="T6" fmla="*/ 0 w 25"/>
                <a:gd name="T7" fmla="*/ 274 h 286"/>
                <a:gd name="T8" fmla="*/ 25 w 25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6">
                  <a:moveTo>
                    <a:pt x="25" y="286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74"/>
                  </a:lnTo>
                  <a:lnTo>
                    <a:pt x="25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1"/>
            <p:cNvSpPr/>
            <p:nvPr/>
          </p:nvSpPr>
          <p:spPr bwMode="auto">
            <a:xfrm>
              <a:off x="1704814" y="3458841"/>
              <a:ext cx="19050" cy="452438"/>
            </a:xfrm>
            <a:custGeom>
              <a:avLst/>
              <a:gdLst>
                <a:gd name="T0" fmla="*/ 12 w 12"/>
                <a:gd name="T1" fmla="*/ 285 h 285"/>
                <a:gd name="T2" fmla="*/ 12 w 12"/>
                <a:gd name="T3" fmla="*/ 12 h 285"/>
                <a:gd name="T4" fmla="*/ 0 w 12"/>
                <a:gd name="T5" fmla="*/ 0 h 285"/>
                <a:gd name="T6" fmla="*/ 0 w 12"/>
                <a:gd name="T7" fmla="*/ 285 h 285"/>
                <a:gd name="T8" fmla="*/ 12 w 12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85">
                  <a:moveTo>
                    <a:pt x="12" y="285"/>
                  </a:moveTo>
                  <a:lnTo>
                    <a:pt x="12" y="12"/>
                  </a:lnTo>
                  <a:lnTo>
                    <a:pt x="0" y="0"/>
                  </a:lnTo>
                  <a:lnTo>
                    <a:pt x="0" y="285"/>
                  </a:lnTo>
                  <a:lnTo>
                    <a:pt x="12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2"/>
            <p:cNvSpPr/>
            <p:nvPr/>
          </p:nvSpPr>
          <p:spPr bwMode="auto">
            <a:xfrm>
              <a:off x="1763552" y="3498528"/>
              <a:ext cx="20638" cy="452438"/>
            </a:xfrm>
            <a:custGeom>
              <a:avLst/>
              <a:gdLst>
                <a:gd name="T0" fmla="*/ 13 w 13"/>
                <a:gd name="T1" fmla="*/ 285 h 285"/>
                <a:gd name="T2" fmla="*/ 13 w 13"/>
                <a:gd name="T3" fmla="*/ 12 h 285"/>
                <a:gd name="T4" fmla="*/ 0 w 13"/>
                <a:gd name="T5" fmla="*/ 0 h 285"/>
                <a:gd name="T6" fmla="*/ 0 w 13"/>
                <a:gd name="T7" fmla="*/ 273 h 285"/>
                <a:gd name="T8" fmla="*/ 13 w 13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5">
                  <a:moveTo>
                    <a:pt x="13" y="285"/>
                  </a:moveTo>
                  <a:lnTo>
                    <a:pt x="13" y="12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1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3"/>
            <p:cNvSpPr/>
            <p:nvPr/>
          </p:nvSpPr>
          <p:spPr bwMode="auto">
            <a:xfrm>
              <a:off x="1822289" y="3536628"/>
              <a:ext cx="39688" cy="454025"/>
            </a:xfrm>
            <a:custGeom>
              <a:avLst/>
              <a:gdLst>
                <a:gd name="T0" fmla="*/ 25 w 25"/>
                <a:gd name="T1" fmla="*/ 286 h 286"/>
                <a:gd name="T2" fmla="*/ 25 w 25"/>
                <a:gd name="T3" fmla="*/ 13 h 286"/>
                <a:gd name="T4" fmla="*/ 0 w 25"/>
                <a:gd name="T5" fmla="*/ 0 h 286"/>
                <a:gd name="T6" fmla="*/ 0 w 25"/>
                <a:gd name="T7" fmla="*/ 274 h 286"/>
                <a:gd name="T8" fmla="*/ 25 w 25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6">
                  <a:moveTo>
                    <a:pt x="25" y="286"/>
                  </a:moveTo>
                  <a:lnTo>
                    <a:pt x="25" y="13"/>
                  </a:lnTo>
                  <a:lnTo>
                    <a:pt x="0" y="0"/>
                  </a:lnTo>
                  <a:lnTo>
                    <a:pt x="0" y="274"/>
                  </a:lnTo>
                  <a:lnTo>
                    <a:pt x="25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4"/>
            <p:cNvSpPr/>
            <p:nvPr/>
          </p:nvSpPr>
          <p:spPr bwMode="auto">
            <a:xfrm>
              <a:off x="1882614" y="3576316"/>
              <a:ext cx="39688" cy="454025"/>
            </a:xfrm>
            <a:custGeom>
              <a:avLst/>
              <a:gdLst>
                <a:gd name="T0" fmla="*/ 25 w 25"/>
                <a:gd name="T1" fmla="*/ 286 h 286"/>
                <a:gd name="T2" fmla="*/ 25 w 25"/>
                <a:gd name="T3" fmla="*/ 0 h 286"/>
                <a:gd name="T4" fmla="*/ 0 w 25"/>
                <a:gd name="T5" fmla="*/ 0 h 286"/>
                <a:gd name="T6" fmla="*/ 0 w 25"/>
                <a:gd name="T7" fmla="*/ 274 h 286"/>
                <a:gd name="T8" fmla="*/ 25 w 25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6">
                  <a:moveTo>
                    <a:pt x="25" y="286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74"/>
                  </a:lnTo>
                  <a:lnTo>
                    <a:pt x="25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5"/>
            <p:cNvSpPr/>
            <p:nvPr/>
          </p:nvSpPr>
          <p:spPr bwMode="auto">
            <a:xfrm>
              <a:off x="1961989" y="3596953"/>
              <a:ext cx="19050" cy="354013"/>
            </a:xfrm>
            <a:custGeom>
              <a:avLst/>
              <a:gdLst>
                <a:gd name="T0" fmla="*/ 12 w 12"/>
                <a:gd name="T1" fmla="*/ 223 h 223"/>
                <a:gd name="T2" fmla="*/ 12 w 12"/>
                <a:gd name="T3" fmla="*/ 12 h 223"/>
                <a:gd name="T4" fmla="*/ 0 w 12"/>
                <a:gd name="T5" fmla="*/ 0 h 223"/>
                <a:gd name="T6" fmla="*/ 0 w 12"/>
                <a:gd name="T7" fmla="*/ 211 h 223"/>
                <a:gd name="T8" fmla="*/ 12 w 12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3">
                  <a:moveTo>
                    <a:pt x="12" y="223"/>
                  </a:moveTo>
                  <a:lnTo>
                    <a:pt x="12" y="12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12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1268251" y="5135241"/>
              <a:ext cx="2019300" cy="157163"/>
            </a:xfrm>
            <a:prstGeom prst="rect">
              <a:avLst/>
            </a:prstGeom>
            <a:solidFill>
              <a:srgbClr val="6A39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auto">
            <a:xfrm>
              <a:off x="1268251" y="5135241"/>
              <a:ext cx="2019300" cy="15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auto">
            <a:xfrm>
              <a:off x="3090702" y="5135241"/>
              <a:ext cx="196850" cy="1498600"/>
            </a:xfrm>
            <a:prstGeom prst="rect">
              <a:avLst/>
            </a:prstGeom>
            <a:solidFill>
              <a:srgbClr val="6A39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Rectangle 109"/>
            <p:cNvSpPr>
              <a:spLocks noChangeArrowheads="1"/>
            </p:cNvSpPr>
            <p:nvPr/>
          </p:nvSpPr>
          <p:spPr bwMode="auto">
            <a:xfrm>
              <a:off x="1268251" y="5135241"/>
              <a:ext cx="198438" cy="1498600"/>
            </a:xfrm>
            <a:prstGeom prst="rect">
              <a:avLst/>
            </a:prstGeom>
            <a:solidFill>
              <a:srgbClr val="6A39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Rectangle 110"/>
            <p:cNvSpPr>
              <a:spLocks noChangeArrowheads="1"/>
            </p:cNvSpPr>
            <p:nvPr/>
          </p:nvSpPr>
          <p:spPr bwMode="auto">
            <a:xfrm>
              <a:off x="1268251" y="5135241"/>
              <a:ext cx="198438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1"/>
            <p:cNvSpPr/>
            <p:nvPr/>
          </p:nvSpPr>
          <p:spPr bwMode="auto">
            <a:xfrm>
              <a:off x="4298789" y="5174928"/>
              <a:ext cx="533400" cy="236538"/>
            </a:xfrm>
            <a:custGeom>
              <a:avLst/>
              <a:gdLst>
                <a:gd name="T0" fmla="*/ 0 w 336"/>
                <a:gd name="T1" fmla="*/ 12 h 149"/>
                <a:gd name="T2" fmla="*/ 12 w 336"/>
                <a:gd name="T3" fmla="*/ 0 h 149"/>
                <a:gd name="T4" fmla="*/ 112 w 336"/>
                <a:gd name="T5" fmla="*/ 111 h 149"/>
                <a:gd name="T6" fmla="*/ 212 w 336"/>
                <a:gd name="T7" fmla="*/ 111 h 149"/>
                <a:gd name="T8" fmla="*/ 212 w 336"/>
                <a:gd name="T9" fmla="*/ 99 h 149"/>
                <a:gd name="T10" fmla="*/ 336 w 336"/>
                <a:gd name="T11" fmla="*/ 99 h 149"/>
                <a:gd name="T12" fmla="*/ 336 w 336"/>
                <a:gd name="T13" fmla="*/ 149 h 149"/>
                <a:gd name="T14" fmla="*/ 212 w 336"/>
                <a:gd name="T15" fmla="*/ 149 h 149"/>
                <a:gd name="T16" fmla="*/ 212 w 336"/>
                <a:gd name="T17" fmla="*/ 136 h 149"/>
                <a:gd name="T18" fmla="*/ 99 w 336"/>
                <a:gd name="T19" fmla="*/ 136 h 149"/>
                <a:gd name="T20" fmla="*/ 0 w 336"/>
                <a:gd name="T21" fmla="*/ 1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6" h="149">
                  <a:moveTo>
                    <a:pt x="0" y="12"/>
                  </a:moveTo>
                  <a:lnTo>
                    <a:pt x="12" y="0"/>
                  </a:lnTo>
                  <a:lnTo>
                    <a:pt x="112" y="111"/>
                  </a:lnTo>
                  <a:lnTo>
                    <a:pt x="212" y="111"/>
                  </a:lnTo>
                  <a:lnTo>
                    <a:pt x="212" y="99"/>
                  </a:lnTo>
                  <a:lnTo>
                    <a:pt x="336" y="99"/>
                  </a:lnTo>
                  <a:lnTo>
                    <a:pt x="336" y="149"/>
                  </a:lnTo>
                  <a:lnTo>
                    <a:pt x="212" y="149"/>
                  </a:lnTo>
                  <a:lnTo>
                    <a:pt x="212" y="136"/>
                  </a:lnTo>
                  <a:lnTo>
                    <a:pt x="99" y="13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C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2"/>
            <p:cNvSpPr/>
            <p:nvPr/>
          </p:nvSpPr>
          <p:spPr bwMode="auto">
            <a:xfrm>
              <a:off x="2852577" y="5903591"/>
              <a:ext cx="58738" cy="20638"/>
            </a:xfrm>
            <a:custGeom>
              <a:avLst/>
              <a:gdLst>
                <a:gd name="T0" fmla="*/ 37 w 37"/>
                <a:gd name="T1" fmla="*/ 0 h 13"/>
                <a:gd name="T2" fmla="*/ 0 w 37"/>
                <a:gd name="T3" fmla="*/ 13 h 13"/>
                <a:gd name="T4" fmla="*/ 0 w 37"/>
                <a:gd name="T5" fmla="*/ 13 h 13"/>
                <a:gd name="T6" fmla="*/ 37 w 3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3">
                  <a:moveTo>
                    <a:pt x="37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52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3"/>
            <p:cNvSpPr/>
            <p:nvPr/>
          </p:nvSpPr>
          <p:spPr bwMode="auto">
            <a:xfrm>
              <a:off x="2852577" y="5903591"/>
              <a:ext cx="58738" cy="20638"/>
            </a:xfrm>
            <a:custGeom>
              <a:avLst/>
              <a:gdLst>
                <a:gd name="T0" fmla="*/ 37 w 37"/>
                <a:gd name="T1" fmla="*/ 0 h 13"/>
                <a:gd name="T2" fmla="*/ 0 w 37"/>
                <a:gd name="T3" fmla="*/ 13 h 13"/>
                <a:gd name="T4" fmla="*/ 0 w 37"/>
                <a:gd name="T5" fmla="*/ 13 h 13"/>
                <a:gd name="T6" fmla="*/ 37 w 3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3">
                  <a:moveTo>
                    <a:pt x="37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4"/>
            <p:cNvSpPr/>
            <p:nvPr/>
          </p:nvSpPr>
          <p:spPr bwMode="auto">
            <a:xfrm>
              <a:off x="2852577" y="5863903"/>
              <a:ext cx="198438" cy="198438"/>
            </a:xfrm>
            <a:custGeom>
              <a:avLst/>
              <a:gdLst>
                <a:gd name="T0" fmla="*/ 100 w 125"/>
                <a:gd name="T1" fmla="*/ 0 h 125"/>
                <a:gd name="T2" fmla="*/ 37 w 125"/>
                <a:gd name="T3" fmla="*/ 25 h 125"/>
                <a:gd name="T4" fmla="*/ 0 w 125"/>
                <a:gd name="T5" fmla="*/ 38 h 125"/>
                <a:gd name="T6" fmla="*/ 13 w 125"/>
                <a:gd name="T7" fmla="*/ 125 h 125"/>
                <a:gd name="T8" fmla="*/ 125 w 125"/>
                <a:gd name="T9" fmla="*/ 125 h 125"/>
                <a:gd name="T10" fmla="*/ 100 w 12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5">
                  <a:moveTo>
                    <a:pt x="100" y="0"/>
                  </a:moveTo>
                  <a:lnTo>
                    <a:pt x="37" y="25"/>
                  </a:lnTo>
                  <a:lnTo>
                    <a:pt x="0" y="38"/>
                  </a:lnTo>
                  <a:lnTo>
                    <a:pt x="13" y="125"/>
                  </a:lnTo>
                  <a:lnTo>
                    <a:pt x="125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5"/>
            <p:cNvSpPr/>
            <p:nvPr/>
          </p:nvSpPr>
          <p:spPr bwMode="auto">
            <a:xfrm>
              <a:off x="2852577" y="5863903"/>
              <a:ext cx="198438" cy="198438"/>
            </a:xfrm>
            <a:custGeom>
              <a:avLst/>
              <a:gdLst>
                <a:gd name="T0" fmla="*/ 100 w 125"/>
                <a:gd name="T1" fmla="*/ 0 h 125"/>
                <a:gd name="T2" fmla="*/ 37 w 125"/>
                <a:gd name="T3" fmla="*/ 25 h 125"/>
                <a:gd name="T4" fmla="*/ 0 w 125"/>
                <a:gd name="T5" fmla="*/ 38 h 125"/>
                <a:gd name="T6" fmla="*/ 13 w 125"/>
                <a:gd name="T7" fmla="*/ 125 h 125"/>
                <a:gd name="T8" fmla="*/ 125 w 125"/>
                <a:gd name="T9" fmla="*/ 125 h 125"/>
                <a:gd name="T10" fmla="*/ 100 w 12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5">
                  <a:moveTo>
                    <a:pt x="100" y="0"/>
                  </a:moveTo>
                  <a:lnTo>
                    <a:pt x="37" y="25"/>
                  </a:lnTo>
                  <a:lnTo>
                    <a:pt x="0" y="38"/>
                  </a:lnTo>
                  <a:lnTo>
                    <a:pt x="13" y="125"/>
                  </a:lnTo>
                  <a:lnTo>
                    <a:pt x="125" y="125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6"/>
            <p:cNvSpPr/>
            <p:nvPr/>
          </p:nvSpPr>
          <p:spPr bwMode="auto">
            <a:xfrm>
              <a:off x="2693827" y="3438203"/>
              <a:ext cx="455613" cy="138113"/>
            </a:xfrm>
            <a:custGeom>
              <a:avLst/>
              <a:gdLst>
                <a:gd name="T0" fmla="*/ 187 w 287"/>
                <a:gd name="T1" fmla="*/ 0 h 87"/>
                <a:gd name="T2" fmla="*/ 0 w 287"/>
                <a:gd name="T3" fmla="*/ 25 h 87"/>
                <a:gd name="T4" fmla="*/ 63 w 287"/>
                <a:gd name="T5" fmla="*/ 87 h 87"/>
                <a:gd name="T6" fmla="*/ 137 w 287"/>
                <a:gd name="T7" fmla="*/ 87 h 87"/>
                <a:gd name="T8" fmla="*/ 262 w 287"/>
                <a:gd name="T9" fmla="*/ 62 h 87"/>
                <a:gd name="T10" fmla="*/ 287 w 287"/>
                <a:gd name="T11" fmla="*/ 13 h 87"/>
                <a:gd name="T12" fmla="*/ 187 w 287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87">
                  <a:moveTo>
                    <a:pt x="187" y="0"/>
                  </a:moveTo>
                  <a:lnTo>
                    <a:pt x="0" y="25"/>
                  </a:lnTo>
                  <a:lnTo>
                    <a:pt x="63" y="87"/>
                  </a:lnTo>
                  <a:lnTo>
                    <a:pt x="137" y="87"/>
                  </a:lnTo>
                  <a:lnTo>
                    <a:pt x="262" y="62"/>
                  </a:lnTo>
                  <a:lnTo>
                    <a:pt x="287" y="1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967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7"/>
            <p:cNvSpPr/>
            <p:nvPr/>
          </p:nvSpPr>
          <p:spPr bwMode="auto">
            <a:xfrm>
              <a:off x="2693827" y="3438203"/>
              <a:ext cx="455613" cy="138113"/>
            </a:xfrm>
            <a:custGeom>
              <a:avLst/>
              <a:gdLst>
                <a:gd name="T0" fmla="*/ 187 w 287"/>
                <a:gd name="T1" fmla="*/ 0 h 87"/>
                <a:gd name="T2" fmla="*/ 0 w 287"/>
                <a:gd name="T3" fmla="*/ 25 h 87"/>
                <a:gd name="T4" fmla="*/ 63 w 287"/>
                <a:gd name="T5" fmla="*/ 87 h 87"/>
                <a:gd name="T6" fmla="*/ 137 w 287"/>
                <a:gd name="T7" fmla="*/ 87 h 87"/>
                <a:gd name="T8" fmla="*/ 262 w 287"/>
                <a:gd name="T9" fmla="*/ 62 h 87"/>
                <a:gd name="T10" fmla="*/ 287 w 287"/>
                <a:gd name="T11" fmla="*/ 13 h 87"/>
                <a:gd name="T12" fmla="*/ 187 w 287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87">
                  <a:moveTo>
                    <a:pt x="187" y="0"/>
                  </a:moveTo>
                  <a:lnTo>
                    <a:pt x="0" y="25"/>
                  </a:lnTo>
                  <a:lnTo>
                    <a:pt x="63" y="87"/>
                  </a:lnTo>
                  <a:lnTo>
                    <a:pt x="137" y="87"/>
                  </a:lnTo>
                  <a:lnTo>
                    <a:pt x="262" y="62"/>
                  </a:lnTo>
                  <a:lnTo>
                    <a:pt x="287" y="13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8"/>
            <p:cNvSpPr/>
            <p:nvPr/>
          </p:nvSpPr>
          <p:spPr bwMode="auto">
            <a:xfrm>
              <a:off x="2674777" y="3812853"/>
              <a:ext cx="415925" cy="177800"/>
            </a:xfrm>
            <a:custGeom>
              <a:avLst/>
              <a:gdLst>
                <a:gd name="T0" fmla="*/ 149 w 262"/>
                <a:gd name="T1" fmla="*/ 0 h 112"/>
                <a:gd name="T2" fmla="*/ 50 w 262"/>
                <a:gd name="T3" fmla="*/ 13 h 112"/>
                <a:gd name="T4" fmla="*/ 0 w 262"/>
                <a:gd name="T5" fmla="*/ 13 h 112"/>
                <a:gd name="T6" fmla="*/ 0 w 262"/>
                <a:gd name="T7" fmla="*/ 38 h 112"/>
                <a:gd name="T8" fmla="*/ 0 w 262"/>
                <a:gd name="T9" fmla="*/ 38 h 112"/>
                <a:gd name="T10" fmla="*/ 25 w 262"/>
                <a:gd name="T11" fmla="*/ 50 h 112"/>
                <a:gd name="T12" fmla="*/ 37 w 262"/>
                <a:gd name="T13" fmla="*/ 100 h 112"/>
                <a:gd name="T14" fmla="*/ 187 w 262"/>
                <a:gd name="T15" fmla="*/ 112 h 112"/>
                <a:gd name="T16" fmla="*/ 249 w 262"/>
                <a:gd name="T17" fmla="*/ 100 h 112"/>
                <a:gd name="T18" fmla="*/ 262 w 262"/>
                <a:gd name="T19" fmla="*/ 25 h 112"/>
                <a:gd name="T20" fmla="*/ 149 w 262"/>
                <a:gd name="T2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112">
                  <a:moveTo>
                    <a:pt x="149" y="0"/>
                  </a:moveTo>
                  <a:lnTo>
                    <a:pt x="50" y="13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5" y="50"/>
                  </a:lnTo>
                  <a:lnTo>
                    <a:pt x="37" y="100"/>
                  </a:lnTo>
                  <a:lnTo>
                    <a:pt x="187" y="112"/>
                  </a:lnTo>
                  <a:lnTo>
                    <a:pt x="249" y="100"/>
                  </a:lnTo>
                  <a:lnTo>
                    <a:pt x="262" y="2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967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9"/>
            <p:cNvSpPr/>
            <p:nvPr/>
          </p:nvSpPr>
          <p:spPr bwMode="auto">
            <a:xfrm>
              <a:off x="2674777" y="3812853"/>
              <a:ext cx="415925" cy="177800"/>
            </a:xfrm>
            <a:custGeom>
              <a:avLst/>
              <a:gdLst>
                <a:gd name="T0" fmla="*/ 149 w 262"/>
                <a:gd name="T1" fmla="*/ 0 h 112"/>
                <a:gd name="T2" fmla="*/ 50 w 262"/>
                <a:gd name="T3" fmla="*/ 13 h 112"/>
                <a:gd name="T4" fmla="*/ 0 w 262"/>
                <a:gd name="T5" fmla="*/ 13 h 112"/>
                <a:gd name="T6" fmla="*/ 0 w 262"/>
                <a:gd name="T7" fmla="*/ 38 h 112"/>
                <a:gd name="T8" fmla="*/ 0 w 262"/>
                <a:gd name="T9" fmla="*/ 38 h 112"/>
                <a:gd name="T10" fmla="*/ 25 w 262"/>
                <a:gd name="T11" fmla="*/ 50 h 112"/>
                <a:gd name="T12" fmla="*/ 37 w 262"/>
                <a:gd name="T13" fmla="*/ 100 h 112"/>
                <a:gd name="T14" fmla="*/ 187 w 262"/>
                <a:gd name="T15" fmla="*/ 112 h 112"/>
                <a:gd name="T16" fmla="*/ 249 w 262"/>
                <a:gd name="T17" fmla="*/ 100 h 112"/>
                <a:gd name="T18" fmla="*/ 262 w 262"/>
                <a:gd name="T19" fmla="*/ 25 h 112"/>
                <a:gd name="T20" fmla="*/ 149 w 262"/>
                <a:gd name="T2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112">
                  <a:moveTo>
                    <a:pt x="149" y="0"/>
                  </a:moveTo>
                  <a:lnTo>
                    <a:pt x="50" y="13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5" y="50"/>
                  </a:lnTo>
                  <a:lnTo>
                    <a:pt x="37" y="100"/>
                  </a:lnTo>
                  <a:lnTo>
                    <a:pt x="187" y="112"/>
                  </a:lnTo>
                  <a:lnTo>
                    <a:pt x="249" y="100"/>
                  </a:lnTo>
                  <a:lnTo>
                    <a:pt x="262" y="25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0"/>
            <p:cNvSpPr/>
            <p:nvPr/>
          </p:nvSpPr>
          <p:spPr bwMode="auto">
            <a:xfrm>
              <a:off x="2555714" y="3812853"/>
              <a:ext cx="119063" cy="60325"/>
            </a:xfrm>
            <a:custGeom>
              <a:avLst/>
              <a:gdLst>
                <a:gd name="T0" fmla="*/ 37 w 75"/>
                <a:gd name="T1" fmla="*/ 0 h 38"/>
                <a:gd name="T2" fmla="*/ 37 w 75"/>
                <a:gd name="T3" fmla="*/ 13 h 38"/>
                <a:gd name="T4" fmla="*/ 12 w 75"/>
                <a:gd name="T5" fmla="*/ 13 h 38"/>
                <a:gd name="T6" fmla="*/ 12 w 75"/>
                <a:gd name="T7" fmla="*/ 0 h 38"/>
                <a:gd name="T8" fmla="*/ 0 w 75"/>
                <a:gd name="T9" fmla="*/ 25 h 38"/>
                <a:gd name="T10" fmla="*/ 75 w 75"/>
                <a:gd name="T11" fmla="*/ 38 h 38"/>
                <a:gd name="T12" fmla="*/ 75 w 75"/>
                <a:gd name="T13" fmla="*/ 13 h 38"/>
                <a:gd name="T14" fmla="*/ 37 w 75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8">
                  <a:moveTo>
                    <a:pt x="37" y="0"/>
                  </a:moveTo>
                  <a:lnTo>
                    <a:pt x="37" y="13"/>
                  </a:lnTo>
                  <a:lnTo>
                    <a:pt x="12" y="13"/>
                  </a:lnTo>
                  <a:lnTo>
                    <a:pt x="12" y="0"/>
                  </a:lnTo>
                  <a:lnTo>
                    <a:pt x="0" y="25"/>
                  </a:lnTo>
                  <a:lnTo>
                    <a:pt x="75" y="38"/>
                  </a:lnTo>
                  <a:lnTo>
                    <a:pt x="75" y="1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2B2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1"/>
            <p:cNvSpPr/>
            <p:nvPr/>
          </p:nvSpPr>
          <p:spPr bwMode="auto">
            <a:xfrm>
              <a:off x="2555714" y="3812853"/>
              <a:ext cx="119063" cy="60325"/>
            </a:xfrm>
            <a:custGeom>
              <a:avLst/>
              <a:gdLst>
                <a:gd name="T0" fmla="*/ 37 w 75"/>
                <a:gd name="T1" fmla="*/ 0 h 38"/>
                <a:gd name="T2" fmla="*/ 37 w 75"/>
                <a:gd name="T3" fmla="*/ 13 h 38"/>
                <a:gd name="T4" fmla="*/ 12 w 75"/>
                <a:gd name="T5" fmla="*/ 13 h 38"/>
                <a:gd name="T6" fmla="*/ 12 w 75"/>
                <a:gd name="T7" fmla="*/ 0 h 38"/>
                <a:gd name="T8" fmla="*/ 0 w 75"/>
                <a:gd name="T9" fmla="*/ 25 h 38"/>
                <a:gd name="T10" fmla="*/ 75 w 75"/>
                <a:gd name="T11" fmla="*/ 38 h 38"/>
                <a:gd name="T12" fmla="*/ 75 w 75"/>
                <a:gd name="T13" fmla="*/ 13 h 38"/>
                <a:gd name="T14" fmla="*/ 37 w 75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8">
                  <a:moveTo>
                    <a:pt x="37" y="0"/>
                  </a:moveTo>
                  <a:lnTo>
                    <a:pt x="37" y="13"/>
                  </a:lnTo>
                  <a:lnTo>
                    <a:pt x="12" y="13"/>
                  </a:lnTo>
                  <a:lnTo>
                    <a:pt x="12" y="0"/>
                  </a:lnTo>
                  <a:lnTo>
                    <a:pt x="0" y="25"/>
                  </a:lnTo>
                  <a:lnTo>
                    <a:pt x="75" y="38"/>
                  </a:lnTo>
                  <a:lnTo>
                    <a:pt x="75" y="13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2"/>
            <p:cNvSpPr/>
            <p:nvPr/>
          </p:nvSpPr>
          <p:spPr bwMode="auto">
            <a:xfrm>
              <a:off x="2574764" y="3812853"/>
              <a:ext cx="39688" cy="20638"/>
            </a:xfrm>
            <a:custGeom>
              <a:avLst/>
              <a:gdLst>
                <a:gd name="T0" fmla="*/ 0 w 25"/>
                <a:gd name="T1" fmla="*/ 0 h 13"/>
                <a:gd name="T2" fmla="*/ 0 w 25"/>
                <a:gd name="T3" fmla="*/ 0 h 13"/>
                <a:gd name="T4" fmla="*/ 0 w 25"/>
                <a:gd name="T5" fmla="*/ 13 h 13"/>
                <a:gd name="T6" fmla="*/ 25 w 25"/>
                <a:gd name="T7" fmla="*/ 13 h 13"/>
                <a:gd name="T8" fmla="*/ 25 w 25"/>
                <a:gd name="T9" fmla="*/ 0 h 13"/>
                <a:gd name="T10" fmla="*/ 0 w 25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5" y="13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3"/>
            <p:cNvSpPr/>
            <p:nvPr/>
          </p:nvSpPr>
          <p:spPr bwMode="auto">
            <a:xfrm>
              <a:off x="2574764" y="3812853"/>
              <a:ext cx="39688" cy="20638"/>
            </a:xfrm>
            <a:custGeom>
              <a:avLst/>
              <a:gdLst>
                <a:gd name="T0" fmla="*/ 0 w 25"/>
                <a:gd name="T1" fmla="*/ 0 h 13"/>
                <a:gd name="T2" fmla="*/ 0 w 25"/>
                <a:gd name="T3" fmla="*/ 0 h 13"/>
                <a:gd name="T4" fmla="*/ 0 w 25"/>
                <a:gd name="T5" fmla="*/ 13 h 13"/>
                <a:gd name="T6" fmla="*/ 25 w 25"/>
                <a:gd name="T7" fmla="*/ 13 h 13"/>
                <a:gd name="T8" fmla="*/ 25 w 25"/>
                <a:gd name="T9" fmla="*/ 0 h 13"/>
                <a:gd name="T10" fmla="*/ 0 w 25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">
                  <a:moveTo>
                    <a:pt x="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25" y="13"/>
                  </a:lnTo>
                  <a:lnTo>
                    <a:pt x="2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4"/>
            <p:cNvSpPr>
              <a:spLocks noEditPoints="1"/>
            </p:cNvSpPr>
            <p:nvPr/>
          </p:nvSpPr>
          <p:spPr bwMode="auto">
            <a:xfrm>
              <a:off x="2516027" y="3735066"/>
              <a:ext cx="574675" cy="255588"/>
            </a:xfrm>
            <a:custGeom>
              <a:avLst/>
              <a:gdLst>
                <a:gd name="T0" fmla="*/ 3 w 29"/>
                <a:gd name="T1" fmla="*/ 6 h 13"/>
                <a:gd name="T2" fmla="*/ 7 w 29"/>
                <a:gd name="T3" fmla="*/ 4 h 13"/>
                <a:gd name="T4" fmla="*/ 11 w 29"/>
                <a:gd name="T5" fmla="*/ 6 h 13"/>
                <a:gd name="T6" fmla="*/ 12 w 29"/>
                <a:gd name="T7" fmla="*/ 9 h 13"/>
                <a:gd name="T8" fmla="*/ 11 w 29"/>
                <a:gd name="T9" fmla="*/ 11 h 13"/>
                <a:gd name="T10" fmla="*/ 11 w 29"/>
                <a:gd name="T11" fmla="*/ 12 h 13"/>
                <a:gd name="T12" fmla="*/ 23 w 29"/>
                <a:gd name="T13" fmla="*/ 13 h 13"/>
                <a:gd name="T14" fmla="*/ 29 w 29"/>
                <a:gd name="T15" fmla="*/ 9 h 13"/>
                <a:gd name="T16" fmla="*/ 28 w 29"/>
                <a:gd name="T17" fmla="*/ 4 h 13"/>
                <a:gd name="T18" fmla="*/ 23 w 29"/>
                <a:gd name="T19" fmla="*/ 3 h 13"/>
                <a:gd name="T20" fmla="*/ 21 w 29"/>
                <a:gd name="T21" fmla="*/ 3 h 13"/>
                <a:gd name="T22" fmla="*/ 16 w 29"/>
                <a:gd name="T23" fmla="*/ 0 h 13"/>
                <a:gd name="T24" fmla="*/ 12 w 29"/>
                <a:gd name="T25" fmla="*/ 2 h 13"/>
                <a:gd name="T26" fmla="*/ 12 w 29"/>
                <a:gd name="T27" fmla="*/ 2 h 13"/>
                <a:gd name="T28" fmla="*/ 6 w 29"/>
                <a:gd name="T29" fmla="*/ 1 h 13"/>
                <a:gd name="T30" fmla="*/ 1 w 29"/>
                <a:gd name="T31" fmla="*/ 4 h 13"/>
                <a:gd name="T32" fmla="*/ 3 w 29"/>
                <a:gd name="T33" fmla="*/ 6 h 13"/>
                <a:gd name="T34" fmla="*/ 16 w 29"/>
                <a:gd name="T35" fmla="*/ 2 h 13"/>
                <a:gd name="T36" fmla="*/ 17 w 29"/>
                <a:gd name="T37" fmla="*/ 4 h 13"/>
                <a:gd name="T38" fmla="*/ 14 w 29"/>
                <a:gd name="T39" fmla="*/ 3 h 13"/>
                <a:gd name="T40" fmla="*/ 16 w 29"/>
                <a:gd name="T4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13">
                  <a:moveTo>
                    <a:pt x="3" y="6"/>
                  </a:moveTo>
                  <a:cubicBezTo>
                    <a:pt x="6" y="5"/>
                    <a:pt x="7" y="4"/>
                    <a:pt x="7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7"/>
                    <a:pt x="3" y="6"/>
                  </a:cubicBezTo>
                  <a:close/>
                  <a:moveTo>
                    <a:pt x="16" y="2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5"/>
            <p:cNvSpPr/>
            <p:nvPr/>
          </p:nvSpPr>
          <p:spPr bwMode="auto">
            <a:xfrm>
              <a:off x="2674777" y="3360416"/>
              <a:ext cx="495300" cy="215900"/>
            </a:xfrm>
            <a:custGeom>
              <a:avLst/>
              <a:gdLst>
                <a:gd name="T0" fmla="*/ 0 w 312"/>
                <a:gd name="T1" fmla="*/ 74 h 136"/>
                <a:gd name="T2" fmla="*/ 12 w 312"/>
                <a:gd name="T3" fmla="*/ 24 h 136"/>
                <a:gd name="T4" fmla="*/ 37 w 312"/>
                <a:gd name="T5" fmla="*/ 12 h 136"/>
                <a:gd name="T6" fmla="*/ 212 w 312"/>
                <a:gd name="T7" fmla="*/ 0 h 136"/>
                <a:gd name="T8" fmla="*/ 312 w 312"/>
                <a:gd name="T9" fmla="*/ 0 h 136"/>
                <a:gd name="T10" fmla="*/ 299 w 312"/>
                <a:gd name="T11" fmla="*/ 74 h 136"/>
                <a:gd name="T12" fmla="*/ 212 w 312"/>
                <a:gd name="T13" fmla="*/ 111 h 136"/>
                <a:gd name="T14" fmla="*/ 174 w 312"/>
                <a:gd name="T15" fmla="*/ 111 h 136"/>
                <a:gd name="T16" fmla="*/ 137 w 312"/>
                <a:gd name="T17" fmla="*/ 136 h 136"/>
                <a:gd name="T18" fmla="*/ 75 w 312"/>
                <a:gd name="T19" fmla="*/ 136 h 136"/>
                <a:gd name="T20" fmla="*/ 75 w 312"/>
                <a:gd name="T21" fmla="*/ 111 h 136"/>
                <a:gd name="T22" fmla="*/ 62 w 312"/>
                <a:gd name="T23" fmla="*/ 111 h 136"/>
                <a:gd name="T24" fmla="*/ 0 w 312"/>
                <a:gd name="T25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" h="136">
                  <a:moveTo>
                    <a:pt x="0" y="74"/>
                  </a:moveTo>
                  <a:lnTo>
                    <a:pt x="12" y="24"/>
                  </a:lnTo>
                  <a:lnTo>
                    <a:pt x="37" y="12"/>
                  </a:lnTo>
                  <a:lnTo>
                    <a:pt x="212" y="0"/>
                  </a:lnTo>
                  <a:lnTo>
                    <a:pt x="312" y="0"/>
                  </a:lnTo>
                  <a:lnTo>
                    <a:pt x="299" y="74"/>
                  </a:lnTo>
                  <a:lnTo>
                    <a:pt x="212" y="111"/>
                  </a:lnTo>
                  <a:lnTo>
                    <a:pt x="174" y="111"/>
                  </a:lnTo>
                  <a:lnTo>
                    <a:pt x="137" y="136"/>
                  </a:lnTo>
                  <a:lnTo>
                    <a:pt x="75" y="136"/>
                  </a:lnTo>
                  <a:lnTo>
                    <a:pt x="75" y="111"/>
                  </a:lnTo>
                  <a:lnTo>
                    <a:pt x="62" y="111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6"/>
            <p:cNvSpPr/>
            <p:nvPr/>
          </p:nvSpPr>
          <p:spPr bwMode="auto">
            <a:xfrm>
              <a:off x="3051014" y="3320728"/>
              <a:ext cx="752475" cy="196850"/>
            </a:xfrm>
            <a:custGeom>
              <a:avLst/>
              <a:gdLst>
                <a:gd name="T0" fmla="*/ 38 w 38"/>
                <a:gd name="T1" fmla="*/ 0 h 10"/>
                <a:gd name="T2" fmla="*/ 37 w 38"/>
                <a:gd name="T3" fmla="*/ 10 h 10"/>
                <a:gd name="T4" fmla="*/ 0 w 38"/>
                <a:gd name="T5" fmla="*/ 9 h 10"/>
                <a:gd name="T6" fmla="*/ 0 w 38"/>
                <a:gd name="T7" fmla="*/ 2 h 10"/>
                <a:gd name="T8" fmla="*/ 38 w 3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">
                  <a:moveTo>
                    <a:pt x="38" y="0"/>
                  </a:moveTo>
                  <a:cubicBezTo>
                    <a:pt x="38" y="2"/>
                    <a:pt x="37" y="5"/>
                    <a:pt x="37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7"/>
            <p:cNvSpPr/>
            <p:nvPr/>
          </p:nvSpPr>
          <p:spPr bwMode="auto">
            <a:xfrm>
              <a:off x="3030377" y="3142928"/>
              <a:ext cx="1287463" cy="788988"/>
            </a:xfrm>
            <a:custGeom>
              <a:avLst/>
              <a:gdLst>
                <a:gd name="T0" fmla="*/ 0 w 65"/>
                <a:gd name="T1" fmla="*/ 40 h 40"/>
                <a:gd name="T2" fmla="*/ 47 w 65"/>
                <a:gd name="T3" fmla="*/ 39 h 40"/>
                <a:gd name="T4" fmla="*/ 56 w 65"/>
                <a:gd name="T5" fmla="*/ 33 h 40"/>
                <a:gd name="T6" fmla="*/ 63 w 65"/>
                <a:gd name="T7" fmla="*/ 10 h 40"/>
                <a:gd name="T8" fmla="*/ 58 w 65"/>
                <a:gd name="T9" fmla="*/ 1 h 40"/>
                <a:gd name="T10" fmla="*/ 58 w 65"/>
                <a:gd name="T11" fmla="*/ 1 h 40"/>
                <a:gd name="T12" fmla="*/ 49 w 65"/>
                <a:gd name="T13" fmla="*/ 6 h 40"/>
                <a:gd name="T14" fmla="*/ 44 w 65"/>
                <a:gd name="T15" fmla="*/ 26 h 40"/>
                <a:gd name="T16" fmla="*/ 38 w 65"/>
                <a:gd name="T17" fmla="*/ 30 h 40"/>
                <a:gd name="T18" fmla="*/ 1 w 65"/>
                <a:gd name="T19" fmla="*/ 34 h 40"/>
                <a:gd name="T20" fmla="*/ 0 w 6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40">
                  <a:moveTo>
                    <a:pt x="0" y="40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52" y="39"/>
                    <a:pt x="55" y="37"/>
                    <a:pt x="56" y="33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5" y="6"/>
                    <a:pt x="62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4" y="0"/>
                    <a:pt x="50" y="2"/>
                    <a:pt x="49" y="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3" y="28"/>
                    <a:pt x="41" y="30"/>
                    <a:pt x="38" y="30"/>
                  </a:cubicBezTo>
                  <a:cubicBezTo>
                    <a:pt x="1" y="34"/>
                    <a:pt x="1" y="34"/>
                    <a:pt x="1" y="34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FC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7"/>
            <p:cNvSpPr>
              <a:spLocks noEditPoints="1"/>
            </p:cNvSpPr>
            <p:nvPr/>
          </p:nvSpPr>
          <p:spPr bwMode="auto">
            <a:xfrm>
              <a:off x="3624102" y="2176141"/>
              <a:ext cx="714375" cy="276225"/>
            </a:xfrm>
            <a:custGeom>
              <a:avLst/>
              <a:gdLst>
                <a:gd name="T0" fmla="*/ 0 w 36"/>
                <a:gd name="T1" fmla="*/ 6 h 14"/>
                <a:gd name="T2" fmla="*/ 5 w 36"/>
                <a:gd name="T3" fmla="*/ 12 h 14"/>
                <a:gd name="T4" fmla="*/ 10 w 36"/>
                <a:gd name="T5" fmla="*/ 8 h 14"/>
                <a:gd name="T6" fmla="*/ 11 w 36"/>
                <a:gd name="T7" fmla="*/ 8 h 14"/>
                <a:gd name="T8" fmla="*/ 11 w 36"/>
                <a:gd name="T9" fmla="*/ 8 h 14"/>
                <a:gd name="T10" fmla="*/ 16 w 36"/>
                <a:gd name="T11" fmla="*/ 14 h 14"/>
                <a:gd name="T12" fmla="*/ 21 w 36"/>
                <a:gd name="T13" fmla="*/ 9 h 14"/>
                <a:gd name="T14" fmla="*/ 36 w 36"/>
                <a:gd name="T15" fmla="*/ 10 h 14"/>
                <a:gd name="T16" fmla="*/ 36 w 36"/>
                <a:gd name="T17" fmla="*/ 9 h 14"/>
                <a:gd name="T18" fmla="*/ 21 w 36"/>
                <a:gd name="T19" fmla="*/ 8 h 14"/>
                <a:gd name="T20" fmla="*/ 21 w 36"/>
                <a:gd name="T21" fmla="*/ 8 h 14"/>
                <a:gd name="T22" fmla="*/ 16 w 36"/>
                <a:gd name="T23" fmla="*/ 2 h 14"/>
                <a:gd name="T24" fmla="*/ 11 w 36"/>
                <a:gd name="T25" fmla="*/ 7 h 14"/>
                <a:gd name="T26" fmla="*/ 10 w 36"/>
                <a:gd name="T27" fmla="*/ 7 h 14"/>
                <a:gd name="T28" fmla="*/ 10 w 36"/>
                <a:gd name="T29" fmla="*/ 6 h 14"/>
                <a:gd name="T30" fmla="*/ 5 w 36"/>
                <a:gd name="T31" fmla="*/ 0 h 14"/>
                <a:gd name="T32" fmla="*/ 0 w 36"/>
                <a:gd name="T33" fmla="*/ 6 h 14"/>
                <a:gd name="T34" fmla="*/ 12 w 36"/>
                <a:gd name="T35" fmla="*/ 8 h 14"/>
                <a:gd name="T36" fmla="*/ 16 w 36"/>
                <a:gd name="T37" fmla="*/ 3 h 14"/>
                <a:gd name="T38" fmla="*/ 20 w 36"/>
                <a:gd name="T39" fmla="*/ 8 h 14"/>
                <a:gd name="T40" fmla="*/ 16 w 36"/>
                <a:gd name="T41" fmla="*/ 13 h 14"/>
                <a:gd name="T42" fmla="*/ 12 w 36"/>
                <a:gd name="T43" fmla="*/ 8 h 14"/>
                <a:gd name="T44" fmla="*/ 1 w 36"/>
                <a:gd name="T45" fmla="*/ 6 h 14"/>
                <a:gd name="T46" fmla="*/ 5 w 36"/>
                <a:gd name="T47" fmla="*/ 1 h 14"/>
                <a:gd name="T48" fmla="*/ 9 w 36"/>
                <a:gd name="T49" fmla="*/ 6 h 14"/>
                <a:gd name="T50" fmla="*/ 5 w 36"/>
                <a:gd name="T51" fmla="*/ 11 h 14"/>
                <a:gd name="T52" fmla="*/ 1 w 36"/>
                <a:gd name="T5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14">
                  <a:moveTo>
                    <a:pt x="0" y="6"/>
                  </a:moveTo>
                  <a:cubicBezTo>
                    <a:pt x="0" y="10"/>
                    <a:pt x="2" y="12"/>
                    <a:pt x="5" y="12"/>
                  </a:cubicBezTo>
                  <a:cubicBezTo>
                    <a:pt x="7" y="12"/>
                    <a:pt x="9" y="10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1"/>
                    <a:pt x="13" y="14"/>
                    <a:pt x="16" y="14"/>
                  </a:cubicBezTo>
                  <a:cubicBezTo>
                    <a:pt x="18" y="14"/>
                    <a:pt x="20" y="12"/>
                    <a:pt x="2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5"/>
                    <a:pt x="19" y="2"/>
                    <a:pt x="16" y="2"/>
                  </a:cubicBezTo>
                  <a:cubicBezTo>
                    <a:pt x="13" y="2"/>
                    <a:pt x="11" y="4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lose/>
                  <a:moveTo>
                    <a:pt x="12" y="8"/>
                  </a:moveTo>
                  <a:cubicBezTo>
                    <a:pt x="12" y="5"/>
                    <a:pt x="14" y="3"/>
                    <a:pt x="16" y="3"/>
                  </a:cubicBezTo>
                  <a:cubicBezTo>
                    <a:pt x="18" y="3"/>
                    <a:pt x="20" y="5"/>
                    <a:pt x="20" y="8"/>
                  </a:cubicBezTo>
                  <a:cubicBezTo>
                    <a:pt x="20" y="11"/>
                    <a:pt x="18" y="13"/>
                    <a:pt x="16" y="13"/>
                  </a:cubicBezTo>
                  <a:cubicBezTo>
                    <a:pt x="14" y="13"/>
                    <a:pt x="12" y="11"/>
                    <a:pt x="12" y="8"/>
                  </a:cubicBezTo>
                  <a:close/>
                  <a:moveTo>
                    <a:pt x="1" y="6"/>
                  </a:moveTo>
                  <a:cubicBezTo>
                    <a:pt x="1" y="4"/>
                    <a:pt x="3" y="1"/>
                    <a:pt x="5" y="1"/>
                  </a:cubicBezTo>
                  <a:cubicBezTo>
                    <a:pt x="7" y="1"/>
                    <a:pt x="9" y="4"/>
                    <a:pt x="9" y="6"/>
                  </a:cubicBezTo>
                  <a:cubicBezTo>
                    <a:pt x="9" y="9"/>
                    <a:pt x="7" y="11"/>
                    <a:pt x="5" y="11"/>
                  </a:cubicBezTo>
                  <a:cubicBezTo>
                    <a:pt x="3" y="11"/>
                    <a:pt x="1" y="9"/>
                    <a:pt x="1" y="6"/>
                  </a:cubicBezTo>
                  <a:close/>
                </a:path>
              </a:pathLst>
            </a:custGeom>
            <a:solidFill>
              <a:srgbClr val="4727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Rectangle 138"/>
            <p:cNvSpPr>
              <a:spLocks noChangeArrowheads="1"/>
            </p:cNvSpPr>
            <p:nvPr/>
          </p:nvSpPr>
          <p:spPr bwMode="auto">
            <a:xfrm>
              <a:off x="1506377" y="4582791"/>
              <a:ext cx="831850" cy="473075"/>
            </a:xfrm>
            <a:prstGeom prst="rect">
              <a:avLst/>
            </a:prstGeom>
            <a:solidFill>
              <a:srgbClr val="967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Rectangle 139"/>
            <p:cNvSpPr>
              <a:spLocks noChangeArrowheads="1"/>
            </p:cNvSpPr>
            <p:nvPr/>
          </p:nvSpPr>
          <p:spPr bwMode="auto">
            <a:xfrm>
              <a:off x="1506377" y="4582791"/>
              <a:ext cx="8318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Rectangle 140"/>
            <p:cNvSpPr>
              <a:spLocks noChangeArrowheads="1"/>
            </p:cNvSpPr>
            <p:nvPr/>
          </p:nvSpPr>
          <p:spPr bwMode="auto">
            <a:xfrm>
              <a:off x="1546064" y="4503416"/>
              <a:ext cx="831850" cy="473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1"/>
            <p:cNvSpPr/>
            <p:nvPr/>
          </p:nvSpPr>
          <p:spPr bwMode="auto">
            <a:xfrm>
              <a:off x="1485739" y="4503416"/>
              <a:ext cx="892175" cy="533400"/>
            </a:xfrm>
            <a:custGeom>
              <a:avLst/>
              <a:gdLst>
                <a:gd name="T0" fmla="*/ 38 w 562"/>
                <a:gd name="T1" fmla="*/ 0 h 336"/>
                <a:gd name="T2" fmla="*/ 38 w 562"/>
                <a:gd name="T3" fmla="*/ 298 h 336"/>
                <a:gd name="T4" fmla="*/ 562 w 562"/>
                <a:gd name="T5" fmla="*/ 298 h 336"/>
                <a:gd name="T6" fmla="*/ 537 w 562"/>
                <a:gd name="T7" fmla="*/ 336 h 336"/>
                <a:gd name="T8" fmla="*/ 0 w 562"/>
                <a:gd name="T9" fmla="*/ 336 h 336"/>
                <a:gd name="T10" fmla="*/ 0 w 562"/>
                <a:gd name="T11" fmla="*/ 50 h 336"/>
                <a:gd name="T12" fmla="*/ 38 w 56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2" h="336">
                  <a:moveTo>
                    <a:pt x="38" y="0"/>
                  </a:moveTo>
                  <a:lnTo>
                    <a:pt x="38" y="298"/>
                  </a:lnTo>
                  <a:lnTo>
                    <a:pt x="562" y="298"/>
                  </a:lnTo>
                  <a:lnTo>
                    <a:pt x="537" y="336"/>
                  </a:lnTo>
                  <a:lnTo>
                    <a:pt x="0" y="336"/>
                  </a:lnTo>
                  <a:lnTo>
                    <a:pt x="0" y="5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2"/>
            <p:cNvSpPr/>
            <p:nvPr/>
          </p:nvSpPr>
          <p:spPr bwMode="auto">
            <a:xfrm>
              <a:off x="1485739" y="4976491"/>
              <a:ext cx="892175" cy="60325"/>
            </a:xfrm>
            <a:custGeom>
              <a:avLst/>
              <a:gdLst>
                <a:gd name="T0" fmla="*/ 38 w 562"/>
                <a:gd name="T1" fmla="*/ 0 h 38"/>
                <a:gd name="T2" fmla="*/ 562 w 562"/>
                <a:gd name="T3" fmla="*/ 0 h 38"/>
                <a:gd name="T4" fmla="*/ 537 w 562"/>
                <a:gd name="T5" fmla="*/ 38 h 38"/>
                <a:gd name="T6" fmla="*/ 0 w 562"/>
                <a:gd name="T7" fmla="*/ 38 h 38"/>
                <a:gd name="T8" fmla="*/ 38 w 56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38">
                  <a:moveTo>
                    <a:pt x="38" y="0"/>
                  </a:moveTo>
                  <a:lnTo>
                    <a:pt x="562" y="0"/>
                  </a:lnTo>
                  <a:lnTo>
                    <a:pt x="537" y="3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Rectangle 143"/>
            <p:cNvSpPr>
              <a:spLocks noChangeArrowheads="1"/>
            </p:cNvSpPr>
            <p:nvPr/>
          </p:nvSpPr>
          <p:spPr bwMode="auto">
            <a:xfrm>
              <a:off x="1665127" y="4543103"/>
              <a:ext cx="19050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Rectangle 144"/>
            <p:cNvSpPr>
              <a:spLocks noChangeArrowheads="1"/>
            </p:cNvSpPr>
            <p:nvPr/>
          </p:nvSpPr>
          <p:spPr bwMode="auto">
            <a:xfrm>
              <a:off x="1723864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Rectangle 145"/>
            <p:cNvSpPr>
              <a:spLocks noChangeArrowheads="1"/>
            </p:cNvSpPr>
            <p:nvPr/>
          </p:nvSpPr>
          <p:spPr bwMode="auto">
            <a:xfrm>
              <a:off x="1763552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Rectangle 146"/>
            <p:cNvSpPr>
              <a:spLocks noChangeArrowheads="1"/>
            </p:cNvSpPr>
            <p:nvPr/>
          </p:nvSpPr>
          <p:spPr bwMode="auto">
            <a:xfrm>
              <a:off x="1822289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1861977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1922302" y="4543103"/>
              <a:ext cx="19050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1961989" y="4543103"/>
              <a:ext cx="19050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2001677" y="4543103"/>
              <a:ext cx="3968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151"/>
            <p:cNvSpPr>
              <a:spLocks noChangeArrowheads="1"/>
            </p:cNvSpPr>
            <p:nvPr/>
          </p:nvSpPr>
          <p:spPr bwMode="auto">
            <a:xfrm>
              <a:off x="2060414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152"/>
            <p:cNvSpPr>
              <a:spLocks noChangeArrowheads="1"/>
            </p:cNvSpPr>
            <p:nvPr/>
          </p:nvSpPr>
          <p:spPr bwMode="auto">
            <a:xfrm>
              <a:off x="2100102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Rectangle 153"/>
            <p:cNvSpPr>
              <a:spLocks noChangeArrowheads="1"/>
            </p:cNvSpPr>
            <p:nvPr/>
          </p:nvSpPr>
          <p:spPr bwMode="auto">
            <a:xfrm>
              <a:off x="2160427" y="4543103"/>
              <a:ext cx="19050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Rectangle 154"/>
            <p:cNvSpPr>
              <a:spLocks noChangeArrowheads="1"/>
            </p:cNvSpPr>
            <p:nvPr/>
          </p:nvSpPr>
          <p:spPr bwMode="auto">
            <a:xfrm>
              <a:off x="2198527" y="4543103"/>
              <a:ext cx="20638" cy="393700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5"/>
            <p:cNvSpPr/>
            <p:nvPr/>
          </p:nvSpPr>
          <p:spPr bwMode="auto">
            <a:xfrm>
              <a:off x="2535077" y="4484366"/>
              <a:ext cx="436563" cy="393700"/>
            </a:xfrm>
            <a:custGeom>
              <a:avLst/>
              <a:gdLst>
                <a:gd name="T0" fmla="*/ 38 w 275"/>
                <a:gd name="T1" fmla="*/ 0 h 248"/>
                <a:gd name="T2" fmla="*/ 0 w 275"/>
                <a:gd name="T3" fmla="*/ 49 h 248"/>
                <a:gd name="T4" fmla="*/ 237 w 275"/>
                <a:gd name="T5" fmla="*/ 248 h 248"/>
                <a:gd name="T6" fmla="*/ 275 w 275"/>
                <a:gd name="T7" fmla="*/ 199 h 248"/>
                <a:gd name="T8" fmla="*/ 38 w 275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8">
                  <a:moveTo>
                    <a:pt x="38" y="0"/>
                  </a:moveTo>
                  <a:lnTo>
                    <a:pt x="0" y="49"/>
                  </a:lnTo>
                  <a:lnTo>
                    <a:pt x="237" y="248"/>
                  </a:lnTo>
                  <a:lnTo>
                    <a:pt x="275" y="19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A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6"/>
            <p:cNvSpPr/>
            <p:nvPr/>
          </p:nvSpPr>
          <p:spPr bwMode="auto">
            <a:xfrm>
              <a:off x="2574764" y="4484366"/>
              <a:ext cx="357188" cy="315913"/>
            </a:xfrm>
            <a:custGeom>
              <a:avLst/>
              <a:gdLst>
                <a:gd name="T0" fmla="*/ 13 w 225"/>
                <a:gd name="T1" fmla="*/ 0 h 199"/>
                <a:gd name="T2" fmla="*/ 0 w 225"/>
                <a:gd name="T3" fmla="*/ 12 h 199"/>
                <a:gd name="T4" fmla="*/ 212 w 225"/>
                <a:gd name="T5" fmla="*/ 199 h 199"/>
                <a:gd name="T6" fmla="*/ 225 w 225"/>
                <a:gd name="T7" fmla="*/ 174 h 199"/>
                <a:gd name="T8" fmla="*/ 13 w 225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99">
                  <a:moveTo>
                    <a:pt x="13" y="0"/>
                  </a:moveTo>
                  <a:lnTo>
                    <a:pt x="0" y="12"/>
                  </a:lnTo>
                  <a:lnTo>
                    <a:pt x="212" y="199"/>
                  </a:lnTo>
                  <a:lnTo>
                    <a:pt x="225" y="1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E8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7"/>
            <p:cNvSpPr/>
            <p:nvPr/>
          </p:nvSpPr>
          <p:spPr bwMode="auto">
            <a:xfrm>
              <a:off x="2535077" y="4543103"/>
              <a:ext cx="357188" cy="295275"/>
            </a:xfrm>
            <a:custGeom>
              <a:avLst/>
              <a:gdLst>
                <a:gd name="T0" fmla="*/ 13 w 225"/>
                <a:gd name="T1" fmla="*/ 0 h 186"/>
                <a:gd name="T2" fmla="*/ 0 w 225"/>
                <a:gd name="T3" fmla="*/ 12 h 186"/>
                <a:gd name="T4" fmla="*/ 213 w 225"/>
                <a:gd name="T5" fmla="*/ 186 h 186"/>
                <a:gd name="T6" fmla="*/ 225 w 225"/>
                <a:gd name="T7" fmla="*/ 174 h 186"/>
                <a:gd name="T8" fmla="*/ 13 w 225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86">
                  <a:moveTo>
                    <a:pt x="13" y="0"/>
                  </a:moveTo>
                  <a:lnTo>
                    <a:pt x="0" y="12"/>
                  </a:lnTo>
                  <a:lnTo>
                    <a:pt x="213" y="186"/>
                  </a:lnTo>
                  <a:lnTo>
                    <a:pt x="225" y="1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E8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58"/>
            <p:cNvSpPr/>
            <p:nvPr/>
          </p:nvSpPr>
          <p:spPr bwMode="auto">
            <a:xfrm>
              <a:off x="2496977" y="4463728"/>
              <a:ext cx="98425" cy="98425"/>
            </a:xfrm>
            <a:custGeom>
              <a:avLst/>
              <a:gdLst>
                <a:gd name="T0" fmla="*/ 2 w 5"/>
                <a:gd name="T1" fmla="*/ 5 h 5"/>
                <a:gd name="T2" fmla="*/ 0 w 5"/>
                <a:gd name="T3" fmla="*/ 1 h 5"/>
                <a:gd name="T4" fmla="*/ 1 w 5"/>
                <a:gd name="T5" fmla="*/ 0 h 5"/>
                <a:gd name="T6" fmla="*/ 5 w 5"/>
                <a:gd name="T7" fmla="*/ 1 h 5"/>
                <a:gd name="T8" fmla="*/ 2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FDE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64" name="Picture 15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177" y="4751066"/>
              <a:ext cx="238125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Freeform 160"/>
            <p:cNvSpPr/>
            <p:nvPr/>
          </p:nvSpPr>
          <p:spPr bwMode="auto">
            <a:xfrm>
              <a:off x="2892264" y="4800278"/>
              <a:ext cx="79375" cy="77788"/>
            </a:xfrm>
            <a:custGeom>
              <a:avLst/>
              <a:gdLst>
                <a:gd name="T0" fmla="*/ 37 w 50"/>
                <a:gd name="T1" fmla="*/ 0 h 49"/>
                <a:gd name="T2" fmla="*/ 0 w 50"/>
                <a:gd name="T3" fmla="*/ 37 h 49"/>
                <a:gd name="T4" fmla="*/ 12 w 50"/>
                <a:gd name="T5" fmla="*/ 49 h 49"/>
                <a:gd name="T6" fmla="*/ 50 w 50"/>
                <a:gd name="T7" fmla="*/ 0 h 49"/>
                <a:gd name="T8" fmla="*/ 37 w 50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37" y="0"/>
                  </a:moveTo>
                  <a:lnTo>
                    <a:pt x="0" y="37"/>
                  </a:lnTo>
                  <a:lnTo>
                    <a:pt x="12" y="49"/>
                  </a:lnTo>
                  <a:lnTo>
                    <a:pt x="5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96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1"/>
            <p:cNvSpPr/>
            <p:nvPr/>
          </p:nvSpPr>
          <p:spPr bwMode="auto">
            <a:xfrm>
              <a:off x="2873214" y="4779641"/>
              <a:ext cx="77788" cy="79375"/>
            </a:xfrm>
            <a:custGeom>
              <a:avLst/>
              <a:gdLst>
                <a:gd name="T0" fmla="*/ 37 w 49"/>
                <a:gd name="T1" fmla="*/ 0 h 50"/>
                <a:gd name="T2" fmla="*/ 0 w 49"/>
                <a:gd name="T3" fmla="*/ 50 h 50"/>
                <a:gd name="T4" fmla="*/ 12 w 49"/>
                <a:gd name="T5" fmla="*/ 50 h 50"/>
                <a:gd name="T6" fmla="*/ 49 w 49"/>
                <a:gd name="T7" fmla="*/ 0 h 50"/>
                <a:gd name="T8" fmla="*/ 37 w 4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37" y="0"/>
                  </a:moveTo>
                  <a:lnTo>
                    <a:pt x="0" y="50"/>
                  </a:lnTo>
                  <a:lnTo>
                    <a:pt x="12" y="50"/>
                  </a:lnTo>
                  <a:lnTo>
                    <a:pt x="49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96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2"/>
            <p:cNvSpPr/>
            <p:nvPr/>
          </p:nvSpPr>
          <p:spPr bwMode="auto">
            <a:xfrm>
              <a:off x="2852577" y="4760591"/>
              <a:ext cx="79375" cy="77788"/>
            </a:xfrm>
            <a:custGeom>
              <a:avLst/>
              <a:gdLst>
                <a:gd name="T0" fmla="*/ 50 w 50"/>
                <a:gd name="T1" fmla="*/ 0 h 49"/>
                <a:gd name="T2" fmla="*/ 0 w 50"/>
                <a:gd name="T3" fmla="*/ 49 h 49"/>
                <a:gd name="T4" fmla="*/ 13 w 50"/>
                <a:gd name="T5" fmla="*/ 49 h 49"/>
                <a:gd name="T6" fmla="*/ 50 w 50"/>
                <a:gd name="T7" fmla="*/ 12 h 49"/>
                <a:gd name="T8" fmla="*/ 50 w 50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0"/>
                  </a:moveTo>
                  <a:lnTo>
                    <a:pt x="0" y="49"/>
                  </a:lnTo>
                  <a:lnTo>
                    <a:pt x="13" y="49"/>
                  </a:lnTo>
                  <a:lnTo>
                    <a:pt x="50" y="1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96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3"/>
            <p:cNvSpPr/>
            <p:nvPr/>
          </p:nvSpPr>
          <p:spPr bwMode="auto">
            <a:xfrm>
              <a:off x="2496977" y="4463728"/>
              <a:ext cx="38100" cy="39688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F4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7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4000" y="259584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感谢一路上给予我们鼓励和支持的人们</a:t>
            </a:r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r>
              <a:rPr lang="zh-CN" altLang="en-US" sz="2800" dirty="0"/>
              <a:t>一同期待小游的成长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227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4000" y="3666033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谢谢</a:t>
            </a:r>
            <a:endParaRPr lang="en-US" altLang="zh-CN" dirty="0"/>
          </a:p>
          <a:p>
            <a:pPr algn="ctr"/>
            <a:endParaRPr lang="en-US" altLang="zh-CN" sz="600" dirty="0">
              <a:latin typeface="Axure Handwriting" panose="020B0402020200020204" pitchFamily="34" charset="0"/>
            </a:endParaRPr>
          </a:p>
          <a:p>
            <a:pPr algn="ctr"/>
            <a:endParaRPr lang="en-US" altLang="zh-CN" sz="800" dirty="0"/>
          </a:p>
          <a:p>
            <a:pPr algn="ctr"/>
            <a:r>
              <a:rPr lang="zh-CN" altLang="en-US" dirty="0" smtClean="0"/>
              <a:t>秋名山老司机</a:t>
            </a:r>
            <a:r>
              <a:rPr lang="en-US" altLang="zh-CN" baseline="30000" dirty="0" smtClean="0"/>
              <a:t>BUPT</a:t>
            </a:r>
            <a:endParaRPr lang="en-US" altLang="zh-CN" sz="1400" dirty="0"/>
          </a:p>
          <a:p>
            <a:pPr algn="ctr"/>
            <a:endParaRPr lang="en-US" altLang="zh-CN" sz="1000" dirty="0"/>
          </a:p>
          <a:p>
            <a:pPr algn="ctr"/>
            <a:r>
              <a:rPr lang="zh-CN" altLang="en-US" dirty="0"/>
              <a:t>常诚 仝美涵 邵华西 王豪 邓志捷</a:t>
            </a:r>
            <a:endParaRPr lang="en-US" altLang="zh-CN" dirty="0"/>
          </a:p>
          <a:p>
            <a:pPr algn="ctr"/>
            <a:endParaRPr lang="en-US" altLang="zh-CN" sz="1200" dirty="0"/>
          </a:p>
          <a:p>
            <a:pPr algn="ctr"/>
            <a:r>
              <a:rPr lang="en-US" altLang="zh-CN" dirty="0" smtClean="0"/>
              <a:t>2017.10.24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42" y="1094142"/>
            <a:ext cx="2424115" cy="23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64631" y="2689223"/>
            <a:ext cx="43185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痛点分析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7584" y="3921194"/>
            <a:ext cx="598008" cy="1133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7" name="矩形 6"/>
          <p:cNvSpPr/>
          <p:nvPr/>
        </p:nvSpPr>
        <p:spPr>
          <a:xfrm>
            <a:off x="8734103" y="3921195"/>
            <a:ext cx="598008" cy="1133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8" name="矩形 7"/>
          <p:cNvSpPr/>
          <p:nvPr/>
        </p:nvSpPr>
        <p:spPr>
          <a:xfrm>
            <a:off x="8114272" y="3921195"/>
            <a:ext cx="598008" cy="1133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矩形 5"/>
          <p:cNvSpPr/>
          <p:nvPr/>
        </p:nvSpPr>
        <p:spPr>
          <a:xfrm>
            <a:off x="7497115" y="3921195"/>
            <a:ext cx="2448477" cy="113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52" name="组合 51"/>
          <p:cNvGrpSpPr/>
          <p:nvPr/>
        </p:nvGrpSpPr>
        <p:grpSpPr>
          <a:xfrm>
            <a:off x="3380108" y="2407083"/>
            <a:ext cx="3357562" cy="2590800"/>
            <a:chOff x="538909" y="2321723"/>
            <a:chExt cx="3357562" cy="2590800"/>
          </a:xfrm>
        </p:grpSpPr>
        <p:sp>
          <p:nvSpPr>
            <p:cNvPr id="53" name="圆角矩形 174"/>
            <p:cNvSpPr>
              <a:spLocks noChangeArrowheads="1"/>
            </p:cNvSpPr>
            <p:nvPr/>
          </p:nvSpPr>
          <p:spPr bwMode="auto">
            <a:xfrm rot="520237">
              <a:off x="2612184" y="3617123"/>
              <a:ext cx="1284287" cy="49371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4" name="圆角矩形 179"/>
            <p:cNvSpPr>
              <a:spLocks noChangeArrowheads="1"/>
            </p:cNvSpPr>
            <p:nvPr/>
          </p:nvSpPr>
          <p:spPr bwMode="auto">
            <a:xfrm rot="1594557">
              <a:off x="2451846" y="4228310"/>
              <a:ext cx="1255713" cy="4953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5" name="椭圆 84"/>
            <p:cNvSpPr>
              <a:spLocks noChangeArrowheads="1"/>
            </p:cNvSpPr>
            <p:nvPr/>
          </p:nvSpPr>
          <p:spPr bwMode="auto">
            <a:xfrm>
              <a:off x="538909" y="2321723"/>
              <a:ext cx="2590800" cy="2590800"/>
            </a:xfrm>
            <a:prstGeom prst="ellipse">
              <a:avLst/>
            </a:prstGeom>
            <a:solidFill>
              <a:srgbClr val="FAF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6" name="Oval 40251"/>
            <p:cNvSpPr>
              <a:spLocks noChangeArrowheads="1"/>
            </p:cNvSpPr>
            <p:nvPr/>
          </p:nvSpPr>
          <p:spPr bwMode="auto">
            <a:xfrm>
              <a:off x="1029446" y="3823498"/>
              <a:ext cx="395288" cy="401637"/>
            </a:xfrm>
            <a:prstGeom prst="ellipse">
              <a:avLst/>
            </a:prstGeom>
            <a:solidFill>
              <a:srgbClr val="E6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grpSp>
          <p:nvGrpSpPr>
            <p:cNvPr id="57" name="组合 6"/>
            <p:cNvGrpSpPr>
              <a:grpSpLocks/>
            </p:cNvGrpSpPr>
            <p:nvPr/>
          </p:nvGrpSpPr>
          <p:grpSpPr bwMode="auto">
            <a:xfrm>
              <a:off x="1208834" y="2472535"/>
              <a:ext cx="1430337" cy="1797050"/>
              <a:chOff x="0" y="0"/>
              <a:chExt cx="1429469" cy="1798002"/>
            </a:xfrm>
          </p:grpSpPr>
          <p:sp>
            <p:nvSpPr>
              <p:cNvPr id="75" name="Freeform 40250"/>
              <p:cNvSpPr>
                <a:spLocks/>
              </p:cNvSpPr>
              <p:nvPr/>
            </p:nvSpPr>
            <p:spPr bwMode="auto">
              <a:xfrm>
                <a:off x="256857" y="0"/>
                <a:ext cx="3723" cy="558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T6" t="T7" r="T8" b="T9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C83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40252"/>
              <p:cNvSpPr>
                <a:spLocks/>
              </p:cNvSpPr>
              <p:nvPr/>
            </p:nvSpPr>
            <p:spPr bwMode="auto">
              <a:xfrm>
                <a:off x="502547" y="1206114"/>
                <a:ext cx="428096" cy="269886"/>
              </a:xfrm>
              <a:custGeom>
                <a:avLst/>
                <a:gdLst>
                  <a:gd name="T0" fmla="*/ 0 w 97"/>
                  <a:gd name="T1" fmla="*/ 24 h 61"/>
                  <a:gd name="T2" fmla="*/ 6 w 97"/>
                  <a:gd name="T3" fmla="*/ 0 h 61"/>
                  <a:gd name="T4" fmla="*/ 89 w 97"/>
                  <a:gd name="T5" fmla="*/ 0 h 61"/>
                  <a:gd name="T6" fmla="*/ 95 w 97"/>
                  <a:gd name="T7" fmla="*/ 24 h 61"/>
                  <a:gd name="T8" fmla="*/ 48 w 97"/>
                  <a:gd name="T9" fmla="*/ 61 h 61"/>
                  <a:gd name="T10" fmla="*/ 0 w 97"/>
                  <a:gd name="T11" fmla="*/ 24 h 61"/>
                  <a:gd name="T12" fmla="*/ 0 w 97"/>
                  <a:gd name="T13" fmla="*/ 0 h 61"/>
                  <a:gd name="T14" fmla="*/ 97 w 97"/>
                  <a:gd name="T1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97" h="61">
                    <a:moveTo>
                      <a:pt x="0" y="24"/>
                    </a:moveTo>
                    <a:cubicBezTo>
                      <a:pt x="0" y="24"/>
                      <a:pt x="5" y="9"/>
                      <a:pt x="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93" y="21"/>
                      <a:pt x="95" y="24"/>
                    </a:cubicBezTo>
                    <a:cubicBezTo>
                      <a:pt x="97" y="26"/>
                      <a:pt x="87" y="61"/>
                      <a:pt x="48" y="61"/>
                    </a:cubicBezTo>
                    <a:cubicBezTo>
                      <a:pt x="9" y="61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FAD7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40253"/>
              <p:cNvSpPr>
                <a:spLocks/>
              </p:cNvSpPr>
              <p:nvPr/>
            </p:nvSpPr>
            <p:spPr bwMode="auto">
              <a:xfrm>
                <a:off x="0" y="1312207"/>
                <a:ext cx="1429469" cy="485795"/>
              </a:xfrm>
              <a:custGeom>
                <a:avLst/>
                <a:gdLst>
                  <a:gd name="T0" fmla="*/ 279 w 324"/>
                  <a:gd name="T1" fmla="*/ 29 h 110"/>
                  <a:gd name="T2" fmla="*/ 209 w 324"/>
                  <a:gd name="T3" fmla="*/ 0 h 110"/>
                  <a:gd name="T4" fmla="*/ 162 w 324"/>
                  <a:gd name="T5" fmla="*/ 32 h 110"/>
                  <a:gd name="T6" fmla="*/ 114 w 324"/>
                  <a:gd name="T7" fmla="*/ 0 h 110"/>
                  <a:gd name="T8" fmla="*/ 44 w 324"/>
                  <a:gd name="T9" fmla="*/ 29 h 110"/>
                  <a:gd name="T10" fmla="*/ 0 w 324"/>
                  <a:gd name="T11" fmla="*/ 110 h 110"/>
                  <a:gd name="T12" fmla="*/ 162 w 324"/>
                  <a:gd name="T13" fmla="*/ 110 h 110"/>
                  <a:gd name="T14" fmla="*/ 324 w 324"/>
                  <a:gd name="T15" fmla="*/ 110 h 110"/>
                  <a:gd name="T16" fmla="*/ 279 w 324"/>
                  <a:gd name="T17" fmla="*/ 29 h 110"/>
                  <a:gd name="T18" fmla="*/ 0 w 324"/>
                  <a:gd name="T19" fmla="*/ 0 h 110"/>
                  <a:gd name="T20" fmla="*/ 324 w 324"/>
                  <a:gd name="T2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T18" t="T19" r="T20" b="T21"/>
                <a:pathLst>
                  <a:path w="324" h="110">
                    <a:moveTo>
                      <a:pt x="279" y="29"/>
                    </a:moveTo>
                    <a:cubicBezTo>
                      <a:pt x="247" y="12"/>
                      <a:pt x="224" y="12"/>
                      <a:pt x="209" y="0"/>
                    </a:cubicBezTo>
                    <a:cubicBezTo>
                      <a:pt x="209" y="0"/>
                      <a:pt x="202" y="32"/>
                      <a:pt x="162" y="32"/>
                    </a:cubicBezTo>
                    <a:cubicBezTo>
                      <a:pt x="121" y="32"/>
                      <a:pt x="114" y="0"/>
                      <a:pt x="114" y="0"/>
                    </a:cubicBezTo>
                    <a:cubicBezTo>
                      <a:pt x="99" y="12"/>
                      <a:pt x="77" y="12"/>
                      <a:pt x="44" y="29"/>
                    </a:cubicBezTo>
                    <a:cubicBezTo>
                      <a:pt x="12" y="47"/>
                      <a:pt x="0" y="110"/>
                      <a:pt x="0" y="110"/>
                    </a:cubicBezTo>
                    <a:cubicBezTo>
                      <a:pt x="162" y="110"/>
                      <a:pt x="162" y="110"/>
                      <a:pt x="162" y="110"/>
                    </a:cubicBezTo>
                    <a:cubicBezTo>
                      <a:pt x="324" y="110"/>
                      <a:pt x="324" y="110"/>
                      <a:pt x="324" y="110"/>
                    </a:cubicBezTo>
                    <a:cubicBezTo>
                      <a:pt x="324" y="110"/>
                      <a:pt x="311" y="47"/>
                      <a:pt x="279" y="29"/>
                    </a:cubicBezTo>
                    <a:close/>
                  </a:path>
                </a:pathLst>
              </a:custGeom>
              <a:solidFill>
                <a:srgbClr val="FFC8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40254"/>
              <p:cNvSpPr>
                <a:spLocks/>
              </p:cNvSpPr>
              <p:nvPr/>
            </p:nvSpPr>
            <p:spPr bwMode="auto">
              <a:xfrm>
                <a:off x="463460" y="1312207"/>
                <a:ext cx="498825" cy="225215"/>
              </a:xfrm>
              <a:custGeom>
                <a:avLst/>
                <a:gdLst>
                  <a:gd name="T0" fmla="*/ 0 w 113"/>
                  <a:gd name="T1" fmla="*/ 6 h 51"/>
                  <a:gd name="T2" fmla="*/ 9 w 113"/>
                  <a:gd name="T3" fmla="*/ 0 h 51"/>
                  <a:gd name="T4" fmla="*/ 57 w 113"/>
                  <a:gd name="T5" fmla="*/ 32 h 51"/>
                  <a:gd name="T6" fmla="*/ 104 w 113"/>
                  <a:gd name="T7" fmla="*/ 0 h 51"/>
                  <a:gd name="T8" fmla="*/ 113 w 113"/>
                  <a:gd name="T9" fmla="*/ 6 h 51"/>
                  <a:gd name="T10" fmla="*/ 57 w 113"/>
                  <a:gd name="T11" fmla="*/ 51 h 51"/>
                  <a:gd name="T12" fmla="*/ 0 w 113"/>
                  <a:gd name="T13" fmla="*/ 6 h 51"/>
                  <a:gd name="T14" fmla="*/ 0 w 113"/>
                  <a:gd name="T15" fmla="*/ 0 h 51"/>
                  <a:gd name="T16" fmla="*/ 113 w 113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113" h="51">
                    <a:moveTo>
                      <a:pt x="0" y="6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6" y="32"/>
                      <a:pt x="57" y="32"/>
                    </a:cubicBezTo>
                    <a:cubicBezTo>
                      <a:pt x="97" y="32"/>
                      <a:pt x="104" y="0"/>
                      <a:pt x="104" y="0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03" y="51"/>
                      <a:pt x="57" y="51"/>
                    </a:cubicBezTo>
                    <a:cubicBezTo>
                      <a:pt x="11" y="51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rgbClr val="E6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40255"/>
              <p:cNvSpPr>
                <a:spLocks/>
              </p:cNvSpPr>
              <p:nvPr/>
            </p:nvSpPr>
            <p:spPr bwMode="auto">
              <a:xfrm>
                <a:off x="521160" y="1206114"/>
                <a:ext cx="383425" cy="128428"/>
              </a:xfrm>
              <a:custGeom>
                <a:avLst/>
                <a:gdLst>
                  <a:gd name="T0" fmla="*/ 0 w 87"/>
                  <a:gd name="T1" fmla="*/ 10 h 29"/>
                  <a:gd name="T2" fmla="*/ 44 w 87"/>
                  <a:gd name="T3" fmla="*/ 29 h 29"/>
                  <a:gd name="T4" fmla="*/ 87 w 87"/>
                  <a:gd name="T5" fmla="*/ 10 h 29"/>
                  <a:gd name="T6" fmla="*/ 85 w 87"/>
                  <a:gd name="T7" fmla="*/ 0 h 29"/>
                  <a:gd name="T8" fmla="*/ 2 w 87"/>
                  <a:gd name="T9" fmla="*/ 0 h 29"/>
                  <a:gd name="T10" fmla="*/ 0 w 87"/>
                  <a:gd name="T11" fmla="*/ 10 h 29"/>
                  <a:gd name="T12" fmla="*/ 0 w 87"/>
                  <a:gd name="T13" fmla="*/ 0 h 29"/>
                  <a:gd name="T14" fmla="*/ 87 w 87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87" h="29">
                    <a:moveTo>
                      <a:pt x="0" y="10"/>
                    </a:moveTo>
                    <a:cubicBezTo>
                      <a:pt x="14" y="22"/>
                      <a:pt x="31" y="29"/>
                      <a:pt x="44" y="29"/>
                    </a:cubicBezTo>
                    <a:cubicBezTo>
                      <a:pt x="56" y="29"/>
                      <a:pt x="73" y="22"/>
                      <a:pt x="87" y="10"/>
                    </a:cubicBezTo>
                    <a:cubicBezTo>
                      <a:pt x="86" y="5"/>
                      <a:pt x="85" y="0"/>
                      <a:pt x="8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1" y="7"/>
                      <a:pt x="0" y="10"/>
                    </a:cubicBezTo>
                    <a:close/>
                  </a:path>
                </a:pathLst>
              </a:custGeom>
              <a:solidFill>
                <a:srgbClr val="F5C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40256"/>
              <p:cNvSpPr>
                <a:spLocks/>
              </p:cNvSpPr>
              <p:nvPr/>
            </p:nvSpPr>
            <p:spPr bwMode="auto">
              <a:xfrm>
                <a:off x="154486" y="243828"/>
                <a:ext cx="1116773" cy="1042321"/>
              </a:xfrm>
              <a:custGeom>
                <a:avLst/>
                <a:gdLst>
                  <a:gd name="T0" fmla="*/ 221 w 253"/>
                  <a:gd name="T1" fmla="*/ 74 h 236"/>
                  <a:gd name="T2" fmla="*/ 127 w 253"/>
                  <a:gd name="T3" fmla="*/ 0 h 236"/>
                  <a:gd name="T4" fmla="*/ 33 w 253"/>
                  <a:gd name="T5" fmla="*/ 74 h 236"/>
                  <a:gd name="T6" fmla="*/ 33 w 253"/>
                  <a:gd name="T7" fmla="*/ 145 h 236"/>
                  <a:gd name="T8" fmla="*/ 52 w 253"/>
                  <a:gd name="T9" fmla="*/ 157 h 236"/>
                  <a:gd name="T10" fmla="*/ 57 w 253"/>
                  <a:gd name="T11" fmla="*/ 177 h 236"/>
                  <a:gd name="T12" fmla="*/ 127 w 253"/>
                  <a:gd name="T13" fmla="*/ 236 h 236"/>
                  <a:gd name="T14" fmla="*/ 196 w 253"/>
                  <a:gd name="T15" fmla="*/ 177 h 236"/>
                  <a:gd name="T16" fmla="*/ 201 w 253"/>
                  <a:gd name="T17" fmla="*/ 157 h 236"/>
                  <a:gd name="T18" fmla="*/ 221 w 253"/>
                  <a:gd name="T19" fmla="*/ 145 h 236"/>
                  <a:gd name="T20" fmla="*/ 221 w 253"/>
                  <a:gd name="T21" fmla="*/ 74 h 236"/>
                  <a:gd name="T22" fmla="*/ 0 w 253"/>
                  <a:gd name="T23" fmla="*/ 0 h 236"/>
                  <a:gd name="T24" fmla="*/ 253 w 253"/>
                  <a:gd name="T2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T22" t="T23" r="T24" b="T25"/>
                <a:pathLst>
                  <a:path w="253" h="236">
                    <a:moveTo>
                      <a:pt x="221" y="74"/>
                    </a:moveTo>
                    <a:cubicBezTo>
                      <a:pt x="221" y="74"/>
                      <a:pt x="221" y="0"/>
                      <a:pt x="127" y="0"/>
                    </a:cubicBezTo>
                    <a:cubicBezTo>
                      <a:pt x="32" y="0"/>
                      <a:pt x="33" y="74"/>
                      <a:pt x="33" y="74"/>
                    </a:cubicBezTo>
                    <a:cubicBezTo>
                      <a:pt x="0" y="78"/>
                      <a:pt x="19" y="131"/>
                      <a:pt x="33" y="145"/>
                    </a:cubicBezTo>
                    <a:cubicBezTo>
                      <a:pt x="46" y="159"/>
                      <a:pt x="52" y="157"/>
                      <a:pt x="52" y="157"/>
                    </a:cubicBezTo>
                    <a:cubicBezTo>
                      <a:pt x="52" y="157"/>
                      <a:pt x="53" y="165"/>
                      <a:pt x="57" y="177"/>
                    </a:cubicBezTo>
                    <a:cubicBezTo>
                      <a:pt x="69" y="214"/>
                      <a:pt x="104" y="236"/>
                      <a:pt x="127" y="236"/>
                    </a:cubicBezTo>
                    <a:cubicBezTo>
                      <a:pt x="150" y="236"/>
                      <a:pt x="184" y="214"/>
                      <a:pt x="196" y="177"/>
                    </a:cubicBezTo>
                    <a:cubicBezTo>
                      <a:pt x="200" y="165"/>
                      <a:pt x="201" y="157"/>
                      <a:pt x="201" y="157"/>
                    </a:cubicBezTo>
                    <a:cubicBezTo>
                      <a:pt x="201" y="157"/>
                      <a:pt x="207" y="159"/>
                      <a:pt x="221" y="145"/>
                    </a:cubicBezTo>
                    <a:cubicBezTo>
                      <a:pt x="234" y="131"/>
                      <a:pt x="253" y="78"/>
                      <a:pt x="221" y="74"/>
                    </a:cubicBezTo>
                    <a:close/>
                  </a:path>
                </a:pathLst>
              </a:custGeom>
              <a:solidFill>
                <a:srgbClr val="FAE1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40257"/>
              <p:cNvSpPr>
                <a:spLocks/>
              </p:cNvSpPr>
              <p:nvPr/>
            </p:nvSpPr>
            <p:spPr bwMode="auto">
              <a:xfrm>
                <a:off x="714733" y="243828"/>
                <a:ext cx="556525" cy="1042320"/>
              </a:xfrm>
              <a:custGeom>
                <a:avLst/>
                <a:gdLst>
                  <a:gd name="T0" fmla="*/ 69 w 126"/>
                  <a:gd name="T1" fmla="*/ 177 h 236"/>
                  <a:gd name="T2" fmla="*/ 74 w 126"/>
                  <a:gd name="T3" fmla="*/ 157 h 236"/>
                  <a:gd name="T4" fmla="*/ 94 w 126"/>
                  <a:gd name="T5" fmla="*/ 145 h 236"/>
                  <a:gd name="T6" fmla="*/ 94 w 126"/>
                  <a:gd name="T7" fmla="*/ 74 h 236"/>
                  <a:gd name="T8" fmla="*/ 0 w 126"/>
                  <a:gd name="T9" fmla="*/ 0 h 236"/>
                  <a:gd name="T10" fmla="*/ 0 w 126"/>
                  <a:gd name="T11" fmla="*/ 236 h 236"/>
                  <a:gd name="T12" fmla="*/ 69 w 126"/>
                  <a:gd name="T13" fmla="*/ 177 h 236"/>
                  <a:gd name="T14" fmla="*/ 0 w 126"/>
                  <a:gd name="T15" fmla="*/ 0 h 236"/>
                  <a:gd name="T16" fmla="*/ 126 w 126"/>
                  <a:gd name="T1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126" h="236">
                    <a:moveTo>
                      <a:pt x="69" y="177"/>
                    </a:moveTo>
                    <a:cubicBezTo>
                      <a:pt x="73" y="165"/>
                      <a:pt x="74" y="157"/>
                      <a:pt x="74" y="157"/>
                    </a:cubicBezTo>
                    <a:cubicBezTo>
                      <a:pt x="74" y="157"/>
                      <a:pt x="80" y="159"/>
                      <a:pt x="94" y="145"/>
                    </a:cubicBezTo>
                    <a:cubicBezTo>
                      <a:pt x="107" y="131"/>
                      <a:pt x="126" y="78"/>
                      <a:pt x="94" y="74"/>
                    </a:cubicBezTo>
                    <a:cubicBezTo>
                      <a:pt x="94" y="74"/>
                      <a:pt x="94" y="0"/>
                      <a:pt x="0" y="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23" y="236"/>
                      <a:pt x="57" y="214"/>
                      <a:pt x="69" y="177"/>
                    </a:cubicBezTo>
                    <a:close/>
                  </a:path>
                </a:pathLst>
              </a:custGeom>
              <a:solidFill>
                <a:srgbClr val="FAD7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40258"/>
              <p:cNvSpPr>
                <a:spLocks/>
              </p:cNvSpPr>
              <p:nvPr/>
            </p:nvSpPr>
            <p:spPr bwMode="auto">
              <a:xfrm>
                <a:off x="212186" y="44671"/>
                <a:ext cx="1027431" cy="720318"/>
              </a:xfrm>
              <a:custGeom>
                <a:avLst/>
                <a:gdLst>
                  <a:gd name="T0" fmla="*/ 114 w 233"/>
                  <a:gd name="T1" fmla="*/ 0 h 163"/>
                  <a:gd name="T2" fmla="*/ 12 w 233"/>
                  <a:gd name="T3" fmla="*/ 121 h 163"/>
                  <a:gd name="T4" fmla="*/ 20 w 233"/>
                  <a:gd name="T5" fmla="*/ 120 h 163"/>
                  <a:gd name="T6" fmla="*/ 34 w 233"/>
                  <a:gd name="T7" fmla="*/ 163 h 163"/>
                  <a:gd name="T8" fmla="*/ 41 w 233"/>
                  <a:gd name="T9" fmla="*/ 163 h 163"/>
                  <a:gd name="T10" fmla="*/ 41 w 233"/>
                  <a:gd name="T11" fmla="*/ 90 h 163"/>
                  <a:gd name="T12" fmla="*/ 170 w 233"/>
                  <a:gd name="T13" fmla="*/ 58 h 163"/>
                  <a:gd name="T14" fmla="*/ 188 w 233"/>
                  <a:gd name="T15" fmla="*/ 163 h 163"/>
                  <a:gd name="T16" fmla="*/ 196 w 233"/>
                  <a:gd name="T17" fmla="*/ 163 h 163"/>
                  <a:gd name="T18" fmla="*/ 205 w 233"/>
                  <a:gd name="T19" fmla="*/ 122 h 163"/>
                  <a:gd name="T20" fmla="*/ 218 w 233"/>
                  <a:gd name="T21" fmla="*/ 123 h 163"/>
                  <a:gd name="T22" fmla="*/ 114 w 233"/>
                  <a:gd name="T23" fmla="*/ 0 h 163"/>
                  <a:gd name="T24" fmla="*/ 0 w 233"/>
                  <a:gd name="T25" fmla="*/ 0 h 163"/>
                  <a:gd name="T26" fmla="*/ 233 w 233"/>
                  <a:gd name="T27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T24" t="T25" r="T26" b="T27"/>
                <a:pathLst>
                  <a:path w="233" h="163">
                    <a:moveTo>
                      <a:pt x="114" y="0"/>
                    </a:moveTo>
                    <a:cubicBezTo>
                      <a:pt x="58" y="0"/>
                      <a:pt x="0" y="16"/>
                      <a:pt x="12" y="121"/>
                    </a:cubicBezTo>
                    <a:cubicBezTo>
                      <a:pt x="12" y="121"/>
                      <a:pt x="17" y="119"/>
                      <a:pt x="20" y="120"/>
                    </a:cubicBezTo>
                    <a:cubicBezTo>
                      <a:pt x="25" y="122"/>
                      <a:pt x="29" y="121"/>
                      <a:pt x="34" y="163"/>
                    </a:cubicBezTo>
                    <a:cubicBezTo>
                      <a:pt x="41" y="163"/>
                      <a:pt x="41" y="163"/>
                      <a:pt x="41" y="163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142" y="104"/>
                      <a:pt x="170" y="58"/>
                    </a:cubicBezTo>
                    <a:cubicBezTo>
                      <a:pt x="191" y="82"/>
                      <a:pt x="188" y="163"/>
                      <a:pt x="188" y="163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196" y="163"/>
                      <a:pt x="200" y="125"/>
                      <a:pt x="205" y="122"/>
                    </a:cubicBezTo>
                    <a:cubicBezTo>
                      <a:pt x="210" y="118"/>
                      <a:pt x="218" y="123"/>
                      <a:pt x="218" y="123"/>
                    </a:cubicBezTo>
                    <a:cubicBezTo>
                      <a:pt x="233" y="26"/>
                      <a:pt x="186" y="0"/>
                      <a:pt x="114" y="0"/>
                    </a:cubicBezTo>
                    <a:close/>
                  </a:path>
                </a:pathLst>
              </a:custGeom>
              <a:solidFill>
                <a:srgbClr val="8B5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" name="Oval 40262"/>
            <p:cNvSpPr>
              <a:spLocks noChangeArrowheads="1"/>
            </p:cNvSpPr>
            <p:nvPr/>
          </p:nvSpPr>
          <p:spPr bwMode="auto">
            <a:xfrm>
              <a:off x="2558209" y="3391698"/>
              <a:ext cx="544512" cy="538162"/>
            </a:xfrm>
            <a:prstGeom prst="ellipse">
              <a:avLst/>
            </a:prstGeom>
            <a:solidFill>
              <a:srgbClr val="C83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grpSp>
          <p:nvGrpSpPr>
            <p:cNvPr id="59" name="组合 7"/>
            <p:cNvGrpSpPr>
              <a:grpSpLocks/>
            </p:cNvGrpSpPr>
            <p:nvPr/>
          </p:nvGrpSpPr>
          <p:grpSpPr bwMode="auto">
            <a:xfrm>
              <a:off x="600821" y="3501235"/>
              <a:ext cx="795338" cy="601663"/>
              <a:chOff x="0" y="0"/>
              <a:chExt cx="794770" cy="601197"/>
            </a:xfrm>
          </p:grpSpPr>
          <p:sp>
            <p:nvSpPr>
              <p:cNvPr id="69" name="Freeform 40263"/>
              <p:cNvSpPr>
                <a:spLocks/>
              </p:cNvSpPr>
              <p:nvPr/>
            </p:nvSpPr>
            <p:spPr bwMode="auto">
              <a:xfrm>
                <a:off x="22335" y="357368"/>
                <a:ext cx="48393" cy="98648"/>
              </a:xfrm>
              <a:custGeom>
                <a:avLst/>
                <a:gdLst>
                  <a:gd name="T0" fmla="*/ 6 w 11"/>
                  <a:gd name="T1" fmla="*/ 0 h 22"/>
                  <a:gd name="T2" fmla="*/ 0 w 11"/>
                  <a:gd name="T3" fmla="*/ 8 h 22"/>
                  <a:gd name="T4" fmla="*/ 0 w 11"/>
                  <a:gd name="T5" fmla="*/ 22 h 22"/>
                  <a:gd name="T6" fmla="*/ 11 w 11"/>
                  <a:gd name="T7" fmla="*/ 22 h 22"/>
                  <a:gd name="T8" fmla="*/ 11 w 11"/>
                  <a:gd name="T9" fmla="*/ 8 h 22"/>
                  <a:gd name="T10" fmla="*/ 6 w 11"/>
                  <a:gd name="T11" fmla="*/ 0 h 22"/>
                  <a:gd name="T12" fmla="*/ 0 w 11"/>
                  <a:gd name="T13" fmla="*/ 0 h 22"/>
                  <a:gd name="T14" fmla="*/ 11 w 11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1" h="22">
                    <a:moveTo>
                      <a:pt x="6" y="0"/>
                    </a:moveTo>
                    <a:cubicBezTo>
                      <a:pt x="2" y="0"/>
                      <a:pt x="0" y="4"/>
                      <a:pt x="0" y="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0264"/>
              <p:cNvSpPr>
                <a:spLocks/>
              </p:cNvSpPr>
              <p:nvPr/>
            </p:nvSpPr>
            <p:spPr bwMode="auto">
              <a:xfrm>
                <a:off x="160071" y="124707"/>
                <a:ext cx="470906" cy="476490"/>
              </a:xfrm>
              <a:custGeom>
                <a:avLst/>
                <a:gdLst>
                  <a:gd name="T0" fmla="*/ 0 w 107"/>
                  <a:gd name="T1" fmla="*/ 0 h 108"/>
                  <a:gd name="T2" fmla="*/ 0 w 107"/>
                  <a:gd name="T3" fmla="*/ 88 h 108"/>
                  <a:gd name="T4" fmla="*/ 54 w 107"/>
                  <a:gd name="T5" fmla="*/ 108 h 108"/>
                  <a:gd name="T6" fmla="*/ 107 w 107"/>
                  <a:gd name="T7" fmla="*/ 88 h 108"/>
                  <a:gd name="T8" fmla="*/ 107 w 107"/>
                  <a:gd name="T9" fmla="*/ 0 h 108"/>
                  <a:gd name="T10" fmla="*/ 0 w 107"/>
                  <a:gd name="T11" fmla="*/ 0 h 108"/>
                  <a:gd name="T12" fmla="*/ 0 w 107"/>
                  <a:gd name="T13" fmla="*/ 0 h 108"/>
                  <a:gd name="T14" fmla="*/ 107 w 107"/>
                  <a:gd name="T1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07" h="108">
                    <a:moveTo>
                      <a:pt x="0" y="0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99"/>
                      <a:pt x="24" y="108"/>
                      <a:pt x="54" y="108"/>
                    </a:cubicBezTo>
                    <a:cubicBezTo>
                      <a:pt x="83" y="108"/>
                      <a:pt x="107" y="99"/>
                      <a:pt x="107" y="88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40265"/>
              <p:cNvSpPr>
                <a:spLocks noChangeArrowheads="1"/>
              </p:cNvSpPr>
              <p:nvPr/>
            </p:nvSpPr>
            <p:spPr bwMode="auto">
              <a:xfrm>
                <a:off x="40948" y="124707"/>
                <a:ext cx="13030" cy="225215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sym typeface="宋体" pitchFamily="2" charset="-122"/>
                </a:endParaRPr>
              </a:p>
            </p:txBody>
          </p:sp>
          <p:sp>
            <p:nvSpPr>
              <p:cNvPr id="72" name="Oval 40266"/>
              <p:cNvSpPr>
                <a:spLocks noChangeArrowheads="1"/>
              </p:cNvSpPr>
              <p:nvPr/>
            </p:nvSpPr>
            <p:spPr bwMode="auto">
              <a:xfrm>
                <a:off x="27920" y="331310"/>
                <a:ext cx="39088" cy="35364"/>
              </a:xfrm>
              <a:prstGeom prst="ellipse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sym typeface="宋体" pitchFamily="2" charset="-122"/>
                </a:endParaRPr>
              </a:p>
            </p:txBody>
          </p:sp>
          <p:sp>
            <p:nvSpPr>
              <p:cNvPr id="73" name="Freeform 40267"/>
              <p:cNvSpPr>
                <a:spLocks/>
              </p:cNvSpPr>
              <p:nvPr/>
            </p:nvSpPr>
            <p:spPr bwMode="auto">
              <a:xfrm>
                <a:off x="398316" y="124707"/>
                <a:ext cx="232662" cy="476490"/>
              </a:xfrm>
              <a:custGeom>
                <a:avLst/>
                <a:gdLst>
                  <a:gd name="T0" fmla="*/ 0 w 53"/>
                  <a:gd name="T1" fmla="*/ 108 h 108"/>
                  <a:gd name="T2" fmla="*/ 53 w 53"/>
                  <a:gd name="T3" fmla="*/ 88 h 108"/>
                  <a:gd name="T4" fmla="*/ 53 w 53"/>
                  <a:gd name="T5" fmla="*/ 0 h 108"/>
                  <a:gd name="T6" fmla="*/ 0 w 53"/>
                  <a:gd name="T7" fmla="*/ 0 h 108"/>
                  <a:gd name="T8" fmla="*/ 0 w 53"/>
                  <a:gd name="T9" fmla="*/ 108 h 108"/>
                  <a:gd name="T10" fmla="*/ 0 w 53"/>
                  <a:gd name="T11" fmla="*/ 0 h 108"/>
                  <a:gd name="T12" fmla="*/ 53 w 53"/>
                  <a:gd name="T1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3" h="108">
                    <a:moveTo>
                      <a:pt x="0" y="108"/>
                    </a:moveTo>
                    <a:cubicBezTo>
                      <a:pt x="29" y="108"/>
                      <a:pt x="53" y="99"/>
                      <a:pt x="53" y="8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40268"/>
              <p:cNvSpPr>
                <a:spLocks/>
              </p:cNvSpPr>
              <p:nvPr/>
            </p:nvSpPr>
            <p:spPr bwMode="auto">
              <a:xfrm>
                <a:off x="0" y="0"/>
                <a:ext cx="794770" cy="260580"/>
              </a:xfrm>
              <a:custGeom>
                <a:avLst/>
                <a:gdLst>
                  <a:gd name="T0" fmla="*/ 214 w 427"/>
                  <a:gd name="T1" fmla="*/ 0 h 140"/>
                  <a:gd name="T2" fmla="*/ 0 w 427"/>
                  <a:gd name="T3" fmla="*/ 67 h 140"/>
                  <a:gd name="T4" fmla="*/ 214 w 427"/>
                  <a:gd name="T5" fmla="*/ 140 h 140"/>
                  <a:gd name="T6" fmla="*/ 427 w 427"/>
                  <a:gd name="T7" fmla="*/ 67 h 140"/>
                  <a:gd name="T8" fmla="*/ 214 w 427"/>
                  <a:gd name="T9" fmla="*/ 0 h 140"/>
                  <a:gd name="T10" fmla="*/ 0 w 427"/>
                  <a:gd name="T11" fmla="*/ 0 h 140"/>
                  <a:gd name="T12" fmla="*/ 427 w 427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427" h="140">
                    <a:moveTo>
                      <a:pt x="214" y="0"/>
                    </a:moveTo>
                    <a:lnTo>
                      <a:pt x="0" y="67"/>
                    </a:lnTo>
                    <a:lnTo>
                      <a:pt x="214" y="140"/>
                    </a:lnTo>
                    <a:lnTo>
                      <a:pt x="427" y="6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0" name="组合 2"/>
            <p:cNvGrpSpPr>
              <a:grpSpLocks/>
            </p:cNvGrpSpPr>
            <p:nvPr/>
          </p:nvGrpSpPr>
          <p:grpSpPr bwMode="auto">
            <a:xfrm>
              <a:off x="1853359" y="3748885"/>
              <a:ext cx="1103312" cy="1103313"/>
              <a:chOff x="0" y="0"/>
              <a:chExt cx="1103742" cy="1103746"/>
            </a:xfrm>
          </p:grpSpPr>
          <p:sp>
            <p:nvSpPr>
              <p:cNvPr id="62" name="Freeform 40261"/>
              <p:cNvSpPr>
                <a:spLocks/>
              </p:cNvSpPr>
              <p:nvPr/>
            </p:nvSpPr>
            <p:spPr bwMode="auto">
              <a:xfrm>
                <a:off x="869219" y="115400"/>
                <a:ext cx="31642" cy="44672"/>
              </a:xfrm>
              <a:custGeom>
                <a:avLst/>
                <a:gdLst>
                  <a:gd name="T0" fmla="*/ 2 w 7"/>
                  <a:gd name="T1" fmla="*/ 10 h 10"/>
                  <a:gd name="T2" fmla="*/ 1 w 7"/>
                  <a:gd name="T3" fmla="*/ 10 h 10"/>
                  <a:gd name="T4" fmla="*/ 0 w 7"/>
                  <a:gd name="T5" fmla="*/ 7 h 10"/>
                  <a:gd name="T6" fmla="*/ 3 w 7"/>
                  <a:gd name="T7" fmla="*/ 2 h 10"/>
                  <a:gd name="T8" fmla="*/ 5 w 7"/>
                  <a:gd name="T9" fmla="*/ 1 h 10"/>
                  <a:gd name="T10" fmla="*/ 6 w 7"/>
                  <a:gd name="T11" fmla="*/ 3 h 10"/>
                  <a:gd name="T12" fmla="*/ 4 w 7"/>
                  <a:gd name="T13" fmla="*/ 9 h 10"/>
                  <a:gd name="T14" fmla="*/ 2 w 7"/>
                  <a:gd name="T15" fmla="*/ 10 h 10"/>
                  <a:gd name="T16" fmla="*/ 0 w 7"/>
                  <a:gd name="T17" fmla="*/ 0 h 10"/>
                  <a:gd name="T18" fmla="*/ 7 w 7"/>
                  <a:gd name="T1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7" h="10">
                    <a:moveTo>
                      <a:pt x="2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1" y="5"/>
                      <a:pt x="2" y="4"/>
                      <a:pt x="3" y="2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6" y="1"/>
                      <a:pt x="7" y="2"/>
                      <a:pt x="6" y="3"/>
                    </a:cubicBezTo>
                    <a:cubicBezTo>
                      <a:pt x="6" y="5"/>
                      <a:pt x="5" y="7"/>
                      <a:pt x="4" y="9"/>
                    </a:cubicBezTo>
                    <a:cubicBezTo>
                      <a:pt x="3" y="10"/>
                      <a:pt x="3" y="10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40280"/>
              <p:cNvSpPr>
                <a:spLocks/>
              </p:cNvSpPr>
              <p:nvPr/>
            </p:nvSpPr>
            <p:spPr bwMode="auto">
              <a:xfrm>
                <a:off x="0" y="0"/>
                <a:ext cx="1103741" cy="1103746"/>
              </a:xfrm>
              <a:custGeom>
                <a:avLst/>
                <a:gdLst>
                  <a:gd name="T0" fmla="*/ 250 w 250"/>
                  <a:gd name="T1" fmla="*/ 53 h 250"/>
                  <a:gd name="T2" fmla="*/ 54 w 250"/>
                  <a:gd name="T3" fmla="*/ 250 h 250"/>
                  <a:gd name="T4" fmla="*/ 0 w 250"/>
                  <a:gd name="T5" fmla="*/ 196 h 250"/>
                  <a:gd name="T6" fmla="*/ 196 w 250"/>
                  <a:gd name="T7" fmla="*/ 0 h 250"/>
                  <a:gd name="T8" fmla="*/ 250 w 250"/>
                  <a:gd name="T9" fmla="*/ 53 h 250"/>
                  <a:gd name="T10" fmla="*/ 0 w 250"/>
                  <a:gd name="T11" fmla="*/ 0 h 250"/>
                  <a:gd name="T12" fmla="*/ 250 w 250"/>
                  <a:gd name="T13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50" h="250">
                    <a:moveTo>
                      <a:pt x="250" y="53"/>
                    </a:moveTo>
                    <a:cubicBezTo>
                      <a:pt x="181" y="116"/>
                      <a:pt x="116" y="181"/>
                      <a:pt x="54" y="250"/>
                    </a:cubicBezTo>
                    <a:cubicBezTo>
                      <a:pt x="23" y="239"/>
                      <a:pt x="10" y="226"/>
                      <a:pt x="0" y="196"/>
                    </a:cubicBezTo>
                    <a:cubicBezTo>
                      <a:pt x="69" y="134"/>
                      <a:pt x="134" y="69"/>
                      <a:pt x="196" y="0"/>
                    </a:cubicBezTo>
                    <a:cubicBezTo>
                      <a:pt x="227" y="10"/>
                      <a:pt x="240" y="23"/>
                      <a:pt x="250" y="53"/>
                    </a:cubicBezTo>
                    <a:close/>
                  </a:path>
                </a:pathLst>
              </a:custGeom>
              <a:solidFill>
                <a:srgbClr val="E6D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40281"/>
              <p:cNvSpPr>
                <a:spLocks/>
              </p:cNvSpPr>
              <p:nvPr/>
            </p:nvSpPr>
            <p:spPr bwMode="auto">
              <a:xfrm>
                <a:off x="48394" y="44672"/>
                <a:ext cx="1055348" cy="1059074"/>
              </a:xfrm>
              <a:custGeom>
                <a:avLst/>
                <a:gdLst>
                  <a:gd name="T0" fmla="*/ 43 w 239"/>
                  <a:gd name="T1" fmla="*/ 240 h 240"/>
                  <a:gd name="T2" fmla="*/ 239 w 239"/>
                  <a:gd name="T3" fmla="*/ 43 h 240"/>
                  <a:gd name="T4" fmla="*/ 208 w 239"/>
                  <a:gd name="T5" fmla="*/ 0 h 240"/>
                  <a:gd name="T6" fmla="*/ 0 w 239"/>
                  <a:gd name="T7" fmla="*/ 209 h 240"/>
                  <a:gd name="T8" fmla="*/ 43 w 239"/>
                  <a:gd name="T9" fmla="*/ 240 h 240"/>
                  <a:gd name="T10" fmla="*/ 0 w 239"/>
                  <a:gd name="T11" fmla="*/ 0 h 240"/>
                  <a:gd name="T12" fmla="*/ 239 w 239"/>
                  <a:gd name="T1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39" h="240">
                    <a:moveTo>
                      <a:pt x="43" y="240"/>
                    </a:moveTo>
                    <a:cubicBezTo>
                      <a:pt x="105" y="171"/>
                      <a:pt x="170" y="106"/>
                      <a:pt x="239" y="43"/>
                    </a:cubicBezTo>
                    <a:cubicBezTo>
                      <a:pt x="232" y="22"/>
                      <a:pt x="223" y="10"/>
                      <a:pt x="208" y="0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9" y="224"/>
                      <a:pt x="21" y="232"/>
                      <a:pt x="43" y="240"/>
                    </a:cubicBezTo>
                    <a:close/>
                  </a:path>
                </a:pathLst>
              </a:custGeom>
              <a:solidFill>
                <a:srgbClr val="DCC8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40282"/>
              <p:cNvSpPr>
                <a:spLocks/>
              </p:cNvSpPr>
              <p:nvPr/>
            </p:nvSpPr>
            <p:spPr bwMode="auto">
              <a:xfrm>
                <a:off x="530464" y="614227"/>
                <a:ext cx="132151" cy="212187"/>
              </a:xfrm>
              <a:custGeom>
                <a:avLst/>
                <a:gdLst>
                  <a:gd name="T0" fmla="*/ 71 w 71"/>
                  <a:gd name="T1" fmla="*/ 104 h 114"/>
                  <a:gd name="T2" fmla="*/ 19 w 71"/>
                  <a:gd name="T3" fmla="*/ 114 h 114"/>
                  <a:gd name="T4" fmla="*/ 0 w 71"/>
                  <a:gd name="T5" fmla="*/ 9 h 114"/>
                  <a:gd name="T6" fmla="*/ 52 w 71"/>
                  <a:gd name="T7" fmla="*/ 0 h 114"/>
                  <a:gd name="T8" fmla="*/ 71 w 71"/>
                  <a:gd name="T9" fmla="*/ 104 h 114"/>
                  <a:gd name="T10" fmla="*/ 0 w 71"/>
                  <a:gd name="T11" fmla="*/ 0 h 114"/>
                  <a:gd name="T12" fmla="*/ 71 w 71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71" h="114">
                    <a:moveTo>
                      <a:pt x="71" y="104"/>
                    </a:moveTo>
                    <a:lnTo>
                      <a:pt x="19" y="114"/>
                    </a:lnTo>
                    <a:lnTo>
                      <a:pt x="0" y="9"/>
                    </a:lnTo>
                    <a:lnTo>
                      <a:pt x="52" y="0"/>
                    </a:lnTo>
                    <a:lnTo>
                      <a:pt x="71" y="104"/>
                    </a:lnTo>
                    <a:close/>
                  </a:path>
                </a:pathLst>
              </a:custGeom>
              <a:solidFill>
                <a:srgbClr val="1D6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40283"/>
              <p:cNvSpPr>
                <a:spLocks/>
              </p:cNvSpPr>
              <p:nvPr/>
            </p:nvSpPr>
            <p:spPr bwMode="auto">
              <a:xfrm>
                <a:off x="582580" y="530467"/>
                <a:ext cx="221493" cy="167517"/>
              </a:xfrm>
              <a:custGeom>
                <a:avLst/>
                <a:gdLst>
                  <a:gd name="T0" fmla="*/ 119 w 119"/>
                  <a:gd name="T1" fmla="*/ 43 h 90"/>
                  <a:gd name="T2" fmla="*/ 97 w 119"/>
                  <a:gd name="T3" fmla="*/ 90 h 90"/>
                  <a:gd name="T4" fmla="*/ 0 w 119"/>
                  <a:gd name="T5" fmla="*/ 47 h 90"/>
                  <a:gd name="T6" fmla="*/ 21 w 119"/>
                  <a:gd name="T7" fmla="*/ 0 h 90"/>
                  <a:gd name="T8" fmla="*/ 119 w 119"/>
                  <a:gd name="T9" fmla="*/ 43 h 90"/>
                  <a:gd name="T10" fmla="*/ 0 w 119"/>
                  <a:gd name="T11" fmla="*/ 0 h 90"/>
                  <a:gd name="T12" fmla="*/ 119 w 119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119" h="90">
                    <a:moveTo>
                      <a:pt x="119" y="43"/>
                    </a:moveTo>
                    <a:lnTo>
                      <a:pt x="97" y="90"/>
                    </a:lnTo>
                    <a:lnTo>
                      <a:pt x="0" y="47"/>
                    </a:lnTo>
                    <a:lnTo>
                      <a:pt x="21" y="0"/>
                    </a:lnTo>
                    <a:lnTo>
                      <a:pt x="119" y="43"/>
                    </a:lnTo>
                    <a:close/>
                  </a:path>
                </a:pathLst>
              </a:custGeom>
              <a:solidFill>
                <a:srgbClr val="1D6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40284"/>
              <p:cNvSpPr>
                <a:spLocks/>
              </p:cNvSpPr>
              <p:nvPr/>
            </p:nvSpPr>
            <p:spPr bwMode="auto">
              <a:xfrm>
                <a:off x="428095" y="428097"/>
                <a:ext cx="247551" cy="247552"/>
              </a:xfrm>
              <a:custGeom>
                <a:avLst/>
                <a:gdLst>
                  <a:gd name="T0" fmla="*/ 66 w 133"/>
                  <a:gd name="T1" fmla="*/ 5 h 133"/>
                  <a:gd name="T2" fmla="*/ 76 w 133"/>
                  <a:gd name="T3" fmla="*/ 0 h 133"/>
                  <a:gd name="T4" fmla="*/ 85 w 133"/>
                  <a:gd name="T5" fmla="*/ 7 h 133"/>
                  <a:gd name="T6" fmla="*/ 97 w 133"/>
                  <a:gd name="T7" fmla="*/ 7 h 133"/>
                  <a:gd name="T8" fmla="*/ 102 w 133"/>
                  <a:gd name="T9" fmla="*/ 17 h 133"/>
                  <a:gd name="T10" fmla="*/ 114 w 133"/>
                  <a:gd name="T11" fmla="*/ 19 h 133"/>
                  <a:gd name="T12" fmla="*/ 116 w 133"/>
                  <a:gd name="T13" fmla="*/ 29 h 133"/>
                  <a:gd name="T14" fmla="*/ 126 w 133"/>
                  <a:gd name="T15" fmla="*/ 36 h 133"/>
                  <a:gd name="T16" fmla="*/ 126 w 133"/>
                  <a:gd name="T17" fmla="*/ 48 h 133"/>
                  <a:gd name="T18" fmla="*/ 133 w 133"/>
                  <a:gd name="T19" fmla="*/ 55 h 133"/>
                  <a:gd name="T20" fmla="*/ 128 w 133"/>
                  <a:gd name="T21" fmla="*/ 67 h 133"/>
                  <a:gd name="T22" fmla="*/ 133 w 133"/>
                  <a:gd name="T23" fmla="*/ 76 h 133"/>
                  <a:gd name="T24" fmla="*/ 126 w 133"/>
                  <a:gd name="T25" fmla="*/ 86 h 133"/>
                  <a:gd name="T26" fmla="*/ 126 w 133"/>
                  <a:gd name="T27" fmla="*/ 98 h 133"/>
                  <a:gd name="T28" fmla="*/ 116 w 133"/>
                  <a:gd name="T29" fmla="*/ 102 h 133"/>
                  <a:gd name="T30" fmla="*/ 114 w 133"/>
                  <a:gd name="T31" fmla="*/ 114 h 133"/>
                  <a:gd name="T32" fmla="*/ 102 w 133"/>
                  <a:gd name="T33" fmla="*/ 117 h 133"/>
                  <a:gd name="T34" fmla="*/ 97 w 133"/>
                  <a:gd name="T35" fmla="*/ 126 h 133"/>
                  <a:gd name="T36" fmla="*/ 85 w 133"/>
                  <a:gd name="T37" fmla="*/ 126 h 133"/>
                  <a:gd name="T38" fmla="*/ 76 w 133"/>
                  <a:gd name="T39" fmla="*/ 133 h 133"/>
                  <a:gd name="T40" fmla="*/ 66 w 133"/>
                  <a:gd name="T41" fmla="*/ 128 h 133"/>
                  <a:gd name="T42" fmla="*/ 57 w 133"/>
                  <a:gd name="T43" fmla="*/ 133 h 133"/>
                  <a:gd name="T44" fmla="*/ 47 w 133"/>
                  <a:gd name="T45" fmla="*/ 126 h 133"/>
                  <a:gd name="T46" fmla="*/ 36 w 133"/>
                  <a:gd name="T47" fmla="*/ 126 h 133"/>
                  <a:gd name="T48" fmla="*/ 31 w 133"/>
                  <a:gd name="T49" fmla="*/ 117 h 133"/>
                  <a:gd name="T50" fmla="*/ 19 w 133"/>
                  <a:gd name="T51" fmla="*/ 114 h 133"/>
                  <a:gd name="T52" fmla="*/ 17 w 133"/>
                  <a:gd name="T53" fmla="*/ 102 h 133"/>
                  <a:gd name="T54" fmla="*/ 7 w 133"/>
                  <a:gd name="T55" fmla="*/ 98 h 133"/>
                  <a:gd name="T56" fmla="*/ 7 w 133"/>
                  <a:gd name="T57" fmla="*/ 86 h 133"/>
                  <a:gd name="T58" fmla="*/ 0 w 133"/>
                  <a:gd name="T59" fmla="*/ 76 h 133"/>
                  <a:gd name="T60" fmla="*/ 5 w 133"/>
                  <a:gd name="T61" fmla="*/ 67 h 133"/>
                  <a:gd name="T62" fmla="*/ 0 w 133"/>
                  <a:gd name="T63" fmla="*/ 55 h 133"/>
                  <a:gd name="T64" fmla="*/ 7 w 133"/>
                  <a:gd name="T65" fmla="*/ 48 h 133"/>
                  <a:gd name="T66" fmla="*/ 7 w 133"/>
                  <a:gd name="T67" fmla="*/ 36 h 133"/>
                  <a:gd name="T68" fmla="*/ 17 w 133"/>
                  <a:gd name="T69" fmla="*/ 29 h 133"/>
                  <a:gd name="T70" fmla="*/ 19 w 133"/>
                  <a:gd name="T71" fmla="*/ 19 h 133"/>
                  <a:gd name="T72" fmla="*/ 31 w 133"/>
                  <a:gd name="T73" fmla="*/ 17 h 133"/>
                  <a:gd name="T74" fmla="*/ 36 w 133"/>
                  <a:gd name="T75" fmla="*/ 7 h 133"/>
                  <a:gd name="T76" fmla="*/ 47 w 133"/>
                  <a:gd name="T77" fmla="*/ 7 h 133"/>
                  <a:gd name="T78" fmla="*/ 57 w 133"/>
                  <a:gd name="T79" fmla="*/ 0 h 133"/>
                  <a:gd name="T80" fmla="*/ 66 w 133"/>
                  <a:gd name="T81" fmla="*/ 5 h 133"/>
                  <a:gd name="T82" fmla="*/ 0 w 133"/>
                  <a:gd name="T83" fmla="*/ 0 h 133"/>
                  <a:gd name="T84" fmla="*/ 133 w 133"/>
                  <a:gd name="T8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T82" t="T83" r="T84" b="T85"/>
                <a:pathLst>
                  <a:path w="133" h="133">
                    <a:moveTo>
                      <a:pt x="66" y="5"/>
                    </a:moveTo>
                    <a:lnTo>
                      <a:pt x="76" y="0"/>
                    </a:lnTo>
                    <a:lnTo>
                      <a:pt x="85" y="7"/>
                    </a:lnTo>
                    <a:lnTo>
                      <a:pt x="97" y="7"/>
                    </a:lnTo>
                    <a:lnTo>
                      <a:pt x="102" y="17"/>
                    </a:lnTo>
                    <a:lnTo>
                      <a:pt x="114" y="19"/>
                    </a:lnTo>
                    <a:lnTo>
                      <a:pt x="116" y="29"/>
                    </a:lnTo>
                    <a:lnTo>
                      <a:pt x="126" y="36"/>
                    </a:lnTo>
                    <a:lnTo>
                      <a:pt x="126" y="48"/>
                    </a:lnTo>
                    <a:lnTo>
                      <a:pt x="133" y="55"/>
                    </a:lnTo>
                    <a:lnTo>
                      <a:pt x="128" y="67"/>
                    </a:lnTo>
                    <a:lnTo>
                      <a:pt x="133" y="76"/>
                    </a:lnTo>
                    <a:lnTo>
                      <a:pt x="126" y="86"/>
                    </a:lnTo>
                    <a:lnTo>
                      <a:pt x="126" y="98"/>
                    </a:lnTo>
                    <a:lnTo>
                      <a:pt x="116" y="102"/>
                    </a:lnTo>
                    <a:lnTo>
                      <a:pt x="114" y="114"/>
                    </a:lnTo>
                    <a:lnTo>
                      <a:pt x="102" y="117"/>
                    </a:lnTo>
                    <a:lnTo>
                      <a:pt x="97" y="126"/>
                    </a:lnTo>
                    <a:lnTo>
                      <a:pt x="85" y="126"/>
                    </a:lnTo>
                    <a:lnTo>
                      <a:pt x="76" y="133"/>
                    </a:lnTo>
                    <a:lnTo>
                      <a:pt x="66" y="128"/>
                    </a:lnTo>
                    <a:lnTo>
                      <a:pt x="57" y="133"/>
                    </a:lnTo>
                    <a:lnTo>
                      <a:pt x="47" y="126"/>
                    </a:lnTo>
                    <a:lnTo>
                      <a:pt x="36" y="126"/>
                    </a:lnTo>
                    <a:lnTo>
                      <a:pt x="31" y="117"/>
                    </a:lnTo>
                    <a:lnTo>
                      <a:pt x="19" y="114"/>
                    </a:lnTo>
                    <a:lnTo>
                      <a:pt x="17" y="102"/>
                    </a:lnTo>
                    <a:lnTo>
                      <a:pt x="7" y="98"/>
                    </a:lnTo>
                    <a:lnTo>
                      <a:pt x="7" y="86"/>
                    </a:lnTo>
                    <a:lnTo>
                      <a:pt x="0" y="76"/>
                    </a:lnTo>
                    <a:lnTo>
                      <a:pt x="5" y="67"/>
                    </a:lnTo>
                    <a:lnTo>
                      <a:pt x="0" y="55"/>
                    </a:lnTo>
                    <a:lnTo>
                      <a:pt x="7" y="48"/>
                    </a:lnTo>
                    <a:lnTo>
                      <a:pt x="7" y="36"/>
                    </a:lnTo>
                    <a:lnTo>
                      <a:pt x="17" y="29"/>
                    </a:lnTo>
                    <a:lnTo>
                      <a:pt x="19" y="19"/>
                    </a:lnTo>
                    <a:lnTo>
                      <a:pt x="31" y="17"/>
                    </a:lnTo>
                    <a:lnTo>
                      <a:pt x="36" y="7"/>
                    </a:lnTo>
                    <a:lnTo>
                      <a:pt x="47" y="7"/>
                    </a:lnTo>
                    <a:lnTo>
                      <a:pt x="57" y="0"/>
                    </a:lnTo>
                    <a:lnTo>
                      <a:pt x="66" y="5"/>
                    </a:lnTo>
                    <a:close/>
                  </a:path>
                </a:pathLst>
              </a:custGeom>
              <a:solidFill>
                <a:srgbClr val="E6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Oval 40285"/>
              <p:cNvSpPr>
                <a:spLocks noChangeArrowheads="1"/>
              </p:cNvSpPr>
              <p:nvPr/>
            </p:nvSpPr>
            <p:spPr bwMode="auto">
              <a:xfrm>
                <a:off x="454154" y="450433"/>
                <a:ext cx="195436" cy="199157"/>
              </a:xfrm>
              <a:prstGeom prst="ellipse">
                <a:avLst/>
              </a:prstGeom>
              <a:solidFill>
                <a:srgbClr val="D54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sym typeface="宋体" pitchFamily="2" charset="-122"/>
                </a:endParaRPr>
              </a:p>
            </p:txBody>
          </p:sp>
        </p:grpSp>
        <p:sp>
          <p:nvSpPr>
            <p:cNvPr id="61" name="Oval 40286"/>
            <p:cNvSpPr>
              <a:spLocks noChangeArrowheads="1"/>
            </p:cNvSpPr>
            <p:nvPr/>
          </p:nvSpPr>
          <p:spPr bwMode="auto">
            <a:xfrm>
              <a:off x="2594721" y="2724948"/>
              <a:ext cx="176213" cy="176212"/>
            </a:xfrm>
            <a:prstGeom prst="ellipse">
              <a:avLst/>
            </a:prstGeom>
            <a:solidFill>
              <a:srgbClr val="E6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10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99145" y="761085"/>
            <a:ext cx="2613349" cy="796438"/>
            <a:chOff x="299145" y="761085"/>
            <a:chExt cx="2613349" cy="796438"/>
          </a:xfrm>
        </p:grpSpPr>
        <p:grpSp>
          <p:nvGrpSpPr>
            <p:cNvPr id="6" name="组合 35"/>
            <p:cNvGrpSpPr/>
            <p:nvPr/>
          </p:nvGrpSpPr>
          <p:grpSpPr>
            <a:xfrm rot="10800000">
              <a:off x="872605" y="761085"/>
              <a:ext cx="1447003" cy="66405"/>
              <a:chOff x="5849079" y="4333821"/>
              <a:chExt cx="2601692" cy="66405"/>
            </a:xfrm>
          </p:grpSpPr>
          <p:cxnSp>
            <p:nvCxnSpPr>
              <p:cNvPr id="8" name="直接连接符 16"/>
              <p:cNvCxnSpPr>
                <a:cxnSpLocks noChangeShapeType="1"/>
              </p:cNvCxnSpPr>
              <p:nvPr/>
            </p:nvCxnSpPr>
            <p:spPr bwMode="auto">
              <a:xfrm flipV="1">
                <a:off x="5849079" y="4390324"/>
                <a:ext cx="2566763" cy="9901"/>
              </a:xfrm>
              <a:prstGeom prst="line">
                <a:avLst/>
              </a:prstGeom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9" name="矩形 19"/>
              <p:cNvSpPr>
                <a:spLocks noChangeArrowheads="1"/>
              </p:cNvSpPr>
              <p:nvPr/>
            </p:nvSpPr>
            <p:spPr bwMode="auto">
              <a:xfrm flipV="1">
                <a:off x="7294777" y="4333821"/>
                <a:ext cx="1155994" cy="66405"/>
              </a:xfrm>
              <a:prstGeom prst="rect">
                <a:avLst/>
              </a:prstGeom>
              <a:solidFill>
                <a:srgbClr val="72BCC5"/>
              </a:solidFill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文本框 14"/>
            <p:cNvSpPr txBox="1">
              <a:spLocks noChangeArrowheads="1"/>
            </p:cNvSpPr>
            <p:nvPr/>
          </p:nvSpPr>
          <p:spPr bwMode="auto">
            <a:xfrm>
              <a:off x="299145" y="1034303"/>
              <a:ext cx="261334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对游客</a:t>
              </a:r>
              <a:endParaRPr lang="zh-CN" altLang="en-US" sz="2800" b="1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466340"/>
            <a:ext cx="9717024" cy="27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99145" y="761085"/>
            <a:ext cx="3114615" cy="1227325"/>
            <a:chOff x="299145" y="761085"/>
            <a:chExt cx="2613349" cy="1227325"/>
          </a:xfrm>
        </p:grpSpPr>
        <p:grpSp>
          <p:nvGrpSpPr>
            <p:cNvPr id="5" name="组合 35"/>
            <p:cNvGrpSpPr/>
            <p:nvPr/>
          </p:nvGrpSpPr>
          <p:grpSpPr>
            <a:xfrm rot="10800000">
              <a:off x="872605" y="761085"/>
              <a:ext cx="1447003" cy="66405"/>
              <a:chOff x="5849079" y="4333821"/>
              <a:chExt cx="2601692" cy="66405"/>
            </a:xfrm>
          </p:grpSpPr>
          <p:cxnSp>
            <p:nvCxnSpPr>
              <p:cNvPr id="7" name="直接连接符 16"/>
              <p:cNvCxnSpPr>
                <a:cxnSpLocks noChangeShapeType="1"/>
              </p:cNvCxnSpPr>
              <p:nvPr/>
            </p:nvCxnSpPr>
            <p:spPr bwMode="auto">
              <a:xfrm flipV="1">
                <a:off x="5849079" y="4390324"/>
                <a:ext cx="2566763" cy="9901"/>
              </a:xfrm>
              <a:prstGeom prst="line">
                <a:avLst/>
              </a:prstGeom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8" name="矩形 19"/>
              <p:cNvSpPr>
                <a:spLocks noChangeArrowheads="1"/>
              </p:cNvSpPr>
              <p:nvPr/>
            </p:nvSpPr>
            <p:spPr bwMode="auto">
              <a:xfrm flipV="1">
                <a:off x="7294777" y="4333821"/>
                <a:ext cx="1155994" cy="66405"/>
              </a:xfrm>
              <a:prstGeom prst="rect">
                <a:avLst/>
              </a:prstGeom>
              <a:solidFill>
                <a:srgbClr val="72BCC5"/>
              </a:solidFill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文本框 14"/>
            <p:cNvSpPr txBox="1">
              <a:spLocks noChangeArrowheads="1"/>
            </p:cNvSpPr>
            <p:nvPr/>
          </p:nvSpPr>
          <p:spPr bwMode="auto">
            <a:xfrm>
              <a:off x="299145" y="1034303"/>
              <a:ext cx="2613349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对景区负责人</a:t>
              </a:r>
              <a:endParaRPr lang="zh-CN" altLang="en-US" sz="2800" b="1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30" y="2420620"/>
            <a:ext cx="9680448" cy="27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5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14273" y="3706438"/>
            <a:ext cx="598008" cy="1133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7497115" y="3706436"/>
            <a:ext cx="2448478" cy="1133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矩形 5"/>
          <p:cNvSpPr/>
          <p:nvPr/>
        </p:nvSpPr>
        <p:spPr>
          <a:xfrm>
            <a:off x="7497116" y="3706438"/>
            <a:ext cx="2448477" cy="113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6520411" y="2528507"/>
            <a:ext cx="43185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产品展示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97114" y="3706438"/>
            <a:ext cx="2448478" cy="11334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9" name="组合 8"/>
          <p:cNvGrpSpPr/>
          <p:nvPr/>
        </p:nvGrpSpPr>
        <p:grpSpPr>
          <a:xfrm>
            <a:off x="3094663" y="2407978"/>
            <a:ext cx="2887133" cy="2360085"/>
            <a:chOff x="4022461" y="388353"/>
            <a:chExt cx="2887133" cy="2360085"/>
          </a:xfrm>
        </p:grpSpPr>
        <p:grpSp>
          <p:nvGrpSpPr>
            <p:cNvPr id="10" name="Group 18"/>
            <p:cNvGrpSpPr>
              <a:grpSpLocks/>
            </p:cNvGrpSpPr>
            <p:nvPr/>
          </p:nvGrpSpPr>
          <p:grpSpPr bwMode="auto">
            <a:xfrm rot="10800000">
              <a:off x="4022461" y="1304871"/>
              <a:ext cx="2887133" cy="1443567"/>
              <a:chOff x="1837" y="302"/>
              <a:chExt cx="1364" cy="682"/>
            </a:xfrm>
          </p:grpSpPr>
          <p:sp>
            <p:nvSpPr>
              <p:cNvPr id="57" name="Freeform 19"/>
              <p:cNvSpPr>
                <a:spLocks/>
              </p:cNvSpPr>
              <p:nvPr/>
            </p:nvSpPr>
            <p:spPr bwMode="auto">
              <a:xfrm>
                <a:off x="1839" y="302"/>
                <a:ext cx="1360" cy="71"/>
              </a:xfrm>
              <a:custGeom>
                <a:avLst/>
                <a:gdLst>
                  <a:gd name="T0" fmla="*/ 1360 w 686"/>
                  <a:gd name="T1" fmla="*/ 71 h 36"/>
                  <a:gd name="T2" fmla="*/ 0 w 686"/>
                  <a:gd name="T3" fmla="*/ 61 h 36"/>
                  <a:gd name="T4" fmla="*/ 61 w 686"/>
                  <a:gd name="T5" fmla="*/ 0 h 36"/>
                  <a:gd name="T6" fmla="*/ 1299 w 686"/>
                  <a:gd name="T7" fmla="*/ 10 h 36"/>
                  <a:gd name="T8" fmla="*/ 1360 w 686"/>
                  <a:gd name="T9" fmla="*/ 71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6" h="36">
                    <a:moveTo>
                      <a:pt x="686" y="36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13"/>
                      <a:pt x="14" y="0"/>
                      <a:pt x="31" y="0"/>
                    </a:cubicBezTo>
                    <a:cubicBezTo>
                      <a:pt x="655" y="5"/>
                      <a:pt x="655" y="5"/>
                      <a:pt x="655" y="5"/>
                    </a:cubicBezTo>
                    <a:cubicBezTo>
                      <a:pt x="672" y="5"/>
                      <a:pt x="686" y="19"/>
                      <a:pt x="686" y="3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" name="Freeform 20"/>
              <p:cNvSpPr>
                <a:spLocks/>
              </p:cNvSpPr>
              <p:nvPr/>
            </p:nvSpPr>
            <p:spPr bwMode="auto">
              <a:xfrm>
                <a:off x="1920" y="363"/>
                <a:ext cx="1192" cy="621"/>
              </a:xfrm>
              <a:custGeom>
                <a:avLst/>
                <a:gdLst>
                  <a:gd name="T0" fmla="*/ 1148 w 601"/>
                  <a:gd name="T1" fmla="*/ 621 h 313"/>
                  <a:gd name="T2" fmla="*/ 38 w 601"/>
                  <a:gd name="T3" fmla="*/ 611 h 313"/>
                  <a:gd name="T4" fmla="*/ 0 w 601"/>
                  <a:gd name="T5" fmla="*/ 573 h 313"/>
                  <a:gd name="T6" fmla="*/ 4 w 601"/>
                  <a:gd name="T7" fmla="*/ 0 h 313"/>
                  <a:gd name="T8" fmla="*/ 1192 w 601"/>
                  <a:gd name="T9" fmla="*/ 10 h 313"/>
                  <a:gd name="T10" fmla="*/ 1188 w 601"/>
                  <a:gd name="T11" fmla="*/ 583 h 313"/>
                  <a:gd name="T12" fmla="*/ 1148 w 601"/>
                  <a:gd name="T13" fmla="*/ 621 h 3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1" h="313">
                    <a:moveTo>
                      <a:pt x="579" y="313"/>
                    </a:moveTo>
                    <a:cubicBezTo>
                      <a:pt x="19" y="308"/>
                      <a:pt x="19" y="308"/>
                      <a:pt x="19" y="308"/>
                    </a:cubicBezTo>
                    <a:cubicBezTo>
                      <a:pt x="8" y="308"/>
                      <a:pt x="0" y="299"/>
                      <a:pt x="0" y="28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1" y="5"/>
                      <a:pt x="601" y="5"/>
                      <a:pt x="601" y="5"/>
                    </a:cubicBezTo>
                    <a:cubicBezTo>
                      <a:pt x="599" y="294"/>
                      <a:pt x="599" y="294"/>
                      <a:pt x="599" y="294"/>
                    </a:cubicBezTo>
                    <a:cubicBezTo>
                      <a:pt x="599" y="304"/>
                      <a:pt x="590" y="313"/>
                      <a:pt x="579" y="3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9" name="Freeform 21"/>
              <p:cNvSpPr>
                <a:spLocks/>
              </p:cNvSpPr>
              <p:nvPr/>
            </p:nvSpPr>
            <p:spPr bwMode="auto">
              <a:xfrm>
                <a:off x="1900" y="340"/>
                <a:ext cx="1192" cy="620"/>
              </a:xfrm>
              <a:custGeom>
                <a:avLst/>
                <a:gdLst>
                  <a:gd name="T0" fmla="*/ 1148 w 601"/>
                  <a:gd name="T1" fmla="*/ 620 h 313"/>
                  <a:gd name="T2" fmla="*/ 38 w 601"/>
                  <a:gd name="T3" fmla="*/ 610 h 313"/>
                  <a:gd name="T4" fmla="*/ 0 w 601"/>
                  <a:gd name="T5" fmla="*/ 570 h 313"/>
                  <a:gd name="T6" fmla="*/ 4 w 601"/>
                  <a:gd name="T7" fmla="*/ 0 h 313"/>
                  <a:gd name="T8" fmla="*/ 1192 w 601"/>
                  <a:gd name="T9" fmla="*/ 10 h 313"/>
                  <a:gd name="T10" fmla="*/ 1188 w 601"/>
                  <a:gd name="T11" fmla="*/ 580 h 313"/>
                  <a:gd name="T12" fmla="*/ 1148 w 601"/>
                  <a:gd name="T13" fmla="*/ 620 h 3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1" h="313">
                    <a:moveTo>
                      <a:pt x="579" y="313"/>
                    </a:moveTo>
                    <a:cubicBezTo>
                      <a:pt x="19" y="308"/>
                      <a:pt x="19" y="308"/>
                      <a:pt x="19" y="308"/>
                    </a:cubicBezTo>
                    <a:cubicBezTo>
                      <a:pt x="8" y="308"/>
                      <a:pt x="0" y="299"/>
                      <a:pt x="0" y="28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01" y="5"/>
                      <a:pt x="601" y="5"/>
                      <a:pt x="601" y="5"/>
                    </a:cubicBezTo>
                    <a:cubicBezTo>
                      <a:pt x="599" y="293"/>
                      <a:pt x="599" y="293"/>
                      <a:pt x="599" y="293"/>
                    </a:cubicBezTo>
                    <a:cubicBezTo>
                      <a:pt x="599" y="304"/>
                      <a:pt x="590" y="313"/>
                      <a:pt x="579" y="313"/>
                    </a:cubicBezTo>
                  </a:path>
                </a:pathLst>
              </a:custGeom>
              <a:solidFill>
                <a:srgbClr val="F5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0" name="Freeform 22"/>
              <p:cNvSpPr>
                <a:spLocks/>
              </p:cNvSpPr>
              <p:nvPr/>
            </p:nvSpPr>
            <p:spPr bwMode="auto">
              <a:xfrm>
                <a:off x="1924" y="361"/>
                <a:ext cx="1188" cy="14"/>
              </a:xfrm>
              <a:custGeom>
                <a:avLst/>
                <a:gdLst>
                  <a:gd name="T0" fmla="*/ 0 w 1188"/>
                  <a:gd name="T1" fmla="*/ 2 h 14"/>
                  <a:gd name="T2" fmla="*/ 0 w 1188"/>
                  <a:gd name="T3" fmla="*/ 4 h 14"/>
                  <a:gd name="T4" fmla="*/ 1188 w 1188"/>
                  <a:gd name="T5" fmla="*/ 14 h 14"/>
                  <a:gd name="T6" fmla="*/ 1188 w 1188"/>
                  <a:gd name="T7" fmla="*/ 10 h 14"/>
                  <a:gd name="T8" fmla="*/ 0 w 1188"/>
                  <a:gd name="T9" fmla="*/ 0 h 14"/>
                  <a:gd name="T10" fmla="*/ 0 w 1188"/>
                  <a:gd name="T11" fmla="*/ 4 h 14"/>
                  <a:gd name="T12" fmla="*/ 0 w 1188"/>
                  <a:gd name="T13" fmla="*/ 2 h 14"/>
                  <a:gd name="T14" fmla="*/ 0 w 1188"/>
                  <a:gd name="T15" fmla="*/ 4 h 14"/>
                  <a:gd name="T16" fmla="*/ 1188 w 1188"/>
                  <a:gd name="T17" fmla="*/ 14 h 14"/>
                  <a:gd name="T18" fmla="*/ 1188 w 1188"/>
                  <a:gd name="T19" fmla="*/ 10 h 14"/>
                  <a:gd name="T20" fmla="*/ 0 w 1188"/>
                  <a:gd name="T21" fmla="*/ 0 h 14"/>
                  <a:gd name="T22" fmla="*/ 0 w 1188"/>
                  <a:gd name="T23" fmla="*/ 4 h 14"/>
                  <a:gd name="T24" fmla="*/ 0 w 1188"/>
                  <a:gd name="T25" fmla="*/ 2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8" h="14">
                    <a:moveTo>
                      <a:pt x="0" y="2"/>
                    </a:moveTo>
                    <a:lnTo>
                      <a:pt x="0" y="4"/>
                    </a:lnTo>
                    <a:lnTo>
                      <a:pt x="1188" y="14"/>
                    </a:lnTo>
                    <a:lnTo>
                      <a:pt x="1188" y="1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188" y="14"/>
                    </a:lnTo>
                    <a:lnTo>
                      <a:pt x="1188" y="1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1" name="Freeform 23"/>
              <p:cNvSpPr>
                <a:spLocks/>
              </p:cNvSpPr>
              <p:nvPr/>
            </p:nvSpPr>
            <p:spPr bwMode="auto">
              <a:xfrm>
                <a:off x="1924" y="361"/>
                <a:ext cx="1188" cy="14"/>
              </a:xfrm>
              <a:custGeom>
                <a:avLst/>
                <a:gdLst>
                  <a:gd name="T0" fmla="*/ 0 w 1188"/>
                  <a:gd name="T1" fmla="*/ 2 h 14"/>
                  <a:gd name="T2" fmla="*/ 0 w 1188"/>
                  <a:gd name="T3" fmla="*/ 4 h 14"/>
                  <a:gd name="T4" fmla="*/ 1188 w 1188"/>
                  <a:gd name="T5" fmla="*/ 14 h 14"/>
                  <a:gd name="T6" fmla="*/ 1188 w 1188"/>
                  <a:gd name="T7" fmla="*/ 10 h 14"/>
                  <a:gd name="T8" fmla="*/ 0 w 1188"/>
                  <a:gd name="T9" fmla="*/ 0 h 14"/>
                  <a:gd name="T10" fmla="*/ 0 w 1188"/>
                  <a:gd name="T11" fmla="*/ 4 h 14"/>
                  <a:gd name="T12" fmla="*/ 0 w 1188"/>
                  <a:gd name="T13" fmla="*/ 2 h 14"/>
                  <a:gd name="T14" fmla="*/ 0 w 1188"/>
                  <a:gd name="T15" fmla="*/ 4 h 14"/>
                  <a:gd name="T16" fmla="*/ 1188 w 1188"/>
                  <a:gd name="T17" fmla="*/ 14 h 14"/>
                  <a:gd name="T18" fmla="*/ 1188 w 1188"/>
                  <a:gd name="T19" fmla="*/ 10 h 14"/>
                  <a:gd name="T20" fmla="*/ 0 w 1188"/>
                  <a:gd name="T21" fmla="*/ 0 h 14"/>
                  <a:gd name="T22" fmla="*/ 0 w 1188"/>
                  <a:gd name="T23" fmla="*/ 4 h 14"/>
                  <a:gd name="T24" fmla="*/ 0 w 1188"/>
                  <a:gd name="T25" fmla="*/ 2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88" h="14">
                    <a:moveTo>
                      <a:pt x="0" y="2"/>
                    </a:moveTo>
                    <a:lnTo>
                      <a:pt x="0" y="4"/>
                    </a:lnTo>
                    <a:lnTo>
                      <a:pt x="1188" y="14"/>
                    </a:lnTo>
                    <a:lnTo>
                      <a:pt x="1188" y="1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188" y="14"/>
                    </a:lnTo>
                    <a:lnTo>
                      <a:pt x="1188" y="1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2" name="Freeform 24"/>
              <p:cNvSpPr>
                <a:spLocks noEditPoints="1"/>
              </p:cNvSpPr>
              <p:nvPr/>
            </p:nvSpPr>
            <p:spPr bwMode="auto">
              <a:xfrm>
                <a:off x="1837" y="348"/>
                <a:ext cx="1364" cy="27"/>
              </a:xfrm>
              <a:custGeom>
                <a:avLst/>
                <a:gdLst>
                  <a:gd name="T0" fmla="*/ 0 w 688"/>
                  <a:gd name="T1" fmla="*/ 15 h 14"/>
                  <a:gd name="T2" fmla="*/ 0 w 688"/>
                  <a:gd name="T3" fmla="*/ 15 h 14"/>
                  <a:gd name="T4" fmla="*/ 0 w 688"/>
                  <a:gd name="T5" fmla="*/ 15 h 14"/>
                  <a:gd name="T6" fmla="*/ 0 w 688"/>
                  <a:gd name="T7" fmla="*/ 15 h 14"/>
                  <a:gd name="T8" fmla="*/ 1360 w 688"/>
                  <a:gd name="T9" fmla="*/ 10 h 14"/>
                  <a:gd name="T10" fmla="*/ 1362 w 688"/>
                  <a:gd name="T11" fmla="*/ 25 h 14"/>
                  <a:gd name="T12" fmla="*/ 1275 w 688"/>
                  <a:gd name="T13" fmla="*/ 25 h 14"/>
                  <a:gd name="T14" fmla="*/ 1275 w 688"/>
                  <a:gd name="T15" fmla="*/ 25 h 14"/>
                  <a:gd name="T16" fmla="*/ 1275 w 688"/>
                  <a:gd name="T17" fmla="*/ 27 h 14"/>
                  <a:gd name="T18" fmla="*/ 1275 w 688"/>
                  <a:gd name="T19" fmla="*/ 27 h 14"/>
                  <a:gd name="T20" fmla="*/ 1364 w 688"/>
                  <a:gd name="T21" fmla="*/ 27 h 14"/>
                  <a:gd name="T22" fmla="*/ 1364 w 688"/>
                  <a:gd name="T23" fmla="*/ 10 h 14"/>
                  <a:gd name="T24" fmla="*/ 1360 w 688"/>
                  <a:gd name="T25" fmla="*/ 10 h 14"/>
                  <a:gd name="T26" fmla="*/ 0 w 688"/>
                  <a:gd name="T27" fmla="*/ 8 h 14"/>
                  <a:gd name="T28" fmla="*/ 0 w 688"/>
                  <a:gd name="T29" fmla="*/ 15 h 14"/>
                  <a:gd name="T30" fmla="*/ 0 w 688"/>
                  <a:gd name="T31" fmla="*/ 8 h 14"/>
                  <a:gd name="T32" fmla="*/ 0 w 688"/>
                  <a:gd name="T33" fmla="*/ 8 h 14"/>
                  <a:gd name="T34" fmla="*/ 0 w 688"/>
                  <a:gd name="T35" fmla="*/ 8 h 14"/>
                  <a:gd name="T36" fmla="*/ 0 w 688"/>
                  <a:gd name="T37" fmla="*/ 8 h 14"/>
                  <a:gd name="T38" fmla="*/ 0 w 688"/>
                  <a:gd name="T39" fmla="*/ 15 h 14"/>
                  <a:gd name="T40" fmla="*/ 0 w 688"/>
                  <a:gd name="T41" fmla="*/ 8 h 14"/>
                  <a:gd name="T42" fmla="*/ 0 w 688"/>
                  <a:gd name="T43" fmla="*/ 0 h 14"/>
                  <a:gd name="T44" fmla="*/ 0 w 688"/>
                  <a:gd name="T45" fmla="*/ 15 h 14"/>
                  <a:gd name="T46" fmla="*/ 87 w 688"/>
                  <a:gd name="T47" fmla="*/ 17 h 14"/>
                  <a:gd name="T48" fmla="*/ 87 w 688"/>
                  <a:gd name="T49" fmla="*/ 15 h 14"/>
                  <a:gd name="T50" fmla="*/ 87 w 688"/>
                  <a:gd name="T51" fmla="*/ 15 h 14"/>
                  <a:gd name="T52" fmla="*/ 2 w 688"/>
                  <a:gd name="T53" fmla="*/ 15 h 14"/>
                  <a:gd name="T54" fmla="*/ 4 w 688"/>
                  <a:gd name="T55" fmla="*/ 0 h 14"/>
                  <a:gd name="T56" fmla="*/ 0 w 688"/>
                  <a:gd name="T57" fmla="*/ 0 h 1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688" h="14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moveTo>
                      <a:pt x="686" y="5"/>
                    </a:moveTo>
                    <a:cubicBezTo>
                      <a:pt x="686" y="8"/>
                      <a:pt x="687" y="10"/>
                      <a:pt x="687" y="13"/>
                    </a:cubicBezTo>
                    <a:cubicBezTo>
                      <a:pt x="643" y="13"/>
                      <a:pt x="643" y="13"/>
                      <a:pt x="643" y="13"/>
                    </a:cubicBezTo>
                    <a:cubicBezTo>
                      <a:pt x="643" y="13"/>
                      <a:pt x="643" y="13"/>
                      <a:pt x="643" y="13"/>
                    </a:cubicBezTo>
                    <a:cubicBezTo>
                      <a:pt x="643" y="14"/>
                      <a:pt x="643" y="14"/>
                      <a:pt x="643" y="14"/>
                    </a:cubicBezTo>
                    <a:cubicBezTo>
                      <a:pt x="643" y="14"/>
                      <a:pt x="643" y="14"/>
                      <a:pt x="643" y="14"/>
                    </a:cubicBezTo>
                    <a:cubicBezTo>
                      <a:pt x="688" y="14"/>
                      <a:pt x="688" y="14"/>
                      <a:pt x="688" y="14"/>
                    </a:cubicBezTo>
                    <a:cubicBezTo>
                      <a:pt x="688" y="5"/>
                      <a:pt x="688" y="5"/>
                      <a:pt x="688" y="5"/>
                    </a:cubicBezTo>
                    <a:cubicBezTo>
                      <a:pt x="686" y="5"/>
                      <a:pt x="686" y="5"/>
                      <a:pt x="686" y="5"/>
                    </a:cubicBezTo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5"/>
                      <a:pt x="1" y="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1839" y="348"/>
                <a:ext cx="1360" cy="25"/>
              </a:xfrm>
              <a:custGeom>
                <a:avLst/>
                <a:gdLst>
                  <a:gd name="T0" fmla="*/ 2 w 686"/>
                  <a:gd name="T1" fmla="*/ 0 h 13"/>
                  <a:gd name="T2" fmla="*/ 0 w 686"/>
                  <a:gd name="T3" fmla="*/ 15 h 13"/>
                  <a:gd name="T4" fmla="*/ 85 w 686"/>
                  <a:gd name="T5" fmla="*/ 15 h 13"/>
                  <a:gd name="T6" fmla="*/ 85 w 686"/>
                  <a:gd name="T7" fmla="*/ 13 h 13"/>
                  <a:gd name="T8" fmla="*/ 1273 w 686"/>
                  <a:gd name="T9" fmla="*/ 23 h 13"/>
                  <a:gd name="T10" fmla="*/ 1273 w 686"/>
                  <a:gd name="T11" fmla="*/ 25 h 13"/>
                  <a:gd name="T12" fmla="*/ 1360 w 686"/>
                  <a:gd name="T13" fmla="*/ 25 h 13"/>
                  <a:gd name="T14" fmla="*/ 1358 w 686"/>
                  <a:gd name="T15" fmla="*/ 10 h 13"/>
                  <a:gd name="T16" fmla="*/ 2 w 686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86" h="13">
                    <a:moveTo>
                      <a:pt x="1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642" y="12"/>
                      <a:pt x="642" y="12"/>
                      <a:pt x="642" y="12"/>
                    </a:cubicBezTo>
                    <a:cubicBezTo>
                      <a:pt x="642" y="13"/>
                      <a:pt x="642" y="13"/>
                      <a:pt x="642" y="13"/>
                    </a:cubicBezTo>
                    <a:cubicBezTo>
                      <a:pt x="686" y="13"/>
                      <a:pt x="686" y="13"/>
                      <a:pt x="686" y="13"/>
                    </a:cubicBezTo>
                    <a:cubicBezTo>
                      <a:pt x="686" y="10"/>
                      <a:pt x="685" y="8"/>
                      <a:pt x="685" y="5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3092" y="373"/>
                <a:ext cx="20" cy="2"/>
              </a:xfrm>
              <a:custGeom>
                <a:avLst/>
                <a:gdLst>
                  <a:gd name="T0" fmla="*/ 0 w 20"/>
                  <a:gd name="T1" fmla="*/ 2 h 2"/>
                  <a:gd name="T2" fmla="*/ 0 w 20"/>
                  <a:gd name="T3" fmla="*/ 2 h 2"/>
                  <a:gd name="T4" fmla="*/ 20 w 20"/>
                  <a:gd name="T5" fmla="*/ 2 h 2"/>
                  <a:gd name="T6" fmla="*/ 20 w 20"/>
                  <a:gd name="T7" fmla="*/ 2 h 2"/>
                  <a:gd name="T8" fmla="*/ 0 w 20"/>
                  <a:gd name="T9" fmla="*/ 2 h 2"/>
                  <a:gd name="T10" fmla="*/ 20 w 20"/>
                  <a:gd name="T11" fmla="*/ 0 h 2"/>
                  <a:gd name="T12" fmla="*/ 20 w 20"/>
                  <a:gd name="T13" fmla="*/ 0 h 2"/>
                  <a:gd name="T14" fmla="*/ 20 w 20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2">
                    <a:moveTo>
                      <a:pt x="0" y="2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0" y="2"/>
                    </a:lnTo>
                    <a:close/>
                    <a:moveTo>
                      <a:pt x="20" y="0"/>
                    </a:move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3092" y="373"/>
                <a:ext cx="20" cy="2"/>
              </a:xfrm>
              <a:custGeom>
                <a:avLst/>
                <a:gdLst>
                  <a:gd name="T0" fmla="*/ 0 w 20"/>
                  <a:gd name="T1" fmla="*/ 2 h 2"/>
                  <a:gd name="T2" fmla="*/ 0 w 20"/>
                  <a:gd name="T3" fmla="*/ 2 h 2"/>
                  <a:gd name="T4" fmla="*/ 20 w 20"/>
                  <a:gd name="T5" fmla="*/ 2 h 2"/>
                  <a:gd name="T6" fmla="*/ 20 w 20"/>
                  <a:gd name="T7" fmla="*/ 2 h 2"/>
                  <a:gd name="T8" fmla="*/ 0 w 20"/>
                  <a:gd name="T9" fmla="*/ 2 h 2"/>
                  <a:gd name="T10" fmla="*/ 20 w 20"/>
                  <a:gd name="T11" fmla="*/ 0 h 2"/>
                  <a:gd name="T12" fmla="*/ 20 w 20"/>
                  <a:gd name="T13" fmla="*/ 0 h 2"/>
                  <a:gd name="T14" fmla="*/ 20 w 20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2">
                    <a:moveTo>
                      <a:pt x="0" y="2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0" y="2"/>
                    </a:lnTo>
                    <a:moveTo>
                      <a:pt x="20" y="0"/>
                    </a:move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6" name="Freeform 28"/>
              <p:cNvSpPr>
                <a:spLocks noEditPoints="1"/>
              </p:cNvSpPr>
              <p:nvPr/>
            </p:nvSpPr>
            <p:spPr bwMode="auto">
              <a:xfrm>
                <a:off x="1924" y="363"/>
                <a:ext cx="1168" cy="12"/>
              </a:xfrm>
              <a:custGeom>
                <a:avLst/>
                <a:gdLst>
                  <a:gd name="T0" fmla="*/ 527 w 1168"/>
                  <a:gd name="T1" fmla="*/ 6 h 12"/>
                  <a:gd name="T2" fmla="*/ 1168 w 1168"/>
                  <a:gd name="T3" fmla="*/ 12 h 12"/>
                  <a:gd name="T4" fmla="*/ 1168 w 1168"/>
                  <a:gd name="T5" fmla="*/ 12 h 12"/>
                  <a:gd name="T6" fmla="*/ 527 w 1168"/>
                  <a:gd name="T7" fmla="*/ 6 h 12"/>
                  <a:gd name="T8" fmla="*/ 0 w 1168"/>
                  <a:gd name="T9" fmla="*/ 0 h 12"/>
                  <a:gd name="T10" fmla="*/ 0 w 1168"/>
                  <a:gd name="T11" fmla="*/ 2 h 12"/>
                  <a:gd name="T12" fmla="*/ 0 w 1168"/>
                  <a:gd name="T13" fmla="*/ 2 h 12"/>
                  <a:gd name="T14" fmla="*/ 0 w 1168"/>
                  <a:gd name="T15" fmla="*/ 0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68" h="12">
                    <a:moveTo>
                      <a:pt x="527" y="6"/>
                    </a:moveTo>
                    <a:lnTo>
                      <a:pt x="1168" y="12"/>
                    </a:lnTo>
                    <a:lnTo>
                      <a:pt x="527" y="6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1924" y="363"/>
                <a:ext cx="1168" cy="12"/>
              </a:xfrm>
              <a:custGeom>
                <a:avLst/>
                <a:gdLst>
                  <a:gd name="T0" fmla="*/ 527 w 1168"/>
                  <a:gd name="T1" fmla="*/ 6 h 12"/>
                  <a:gd name="T2" fmla="*/ 1168 w 1168"/>
                  <a:gd name="T3" fmla="*/ 12 h 12"/>
                  <a:gd name="T4" fmla="*/ 1168 w 1168"/>
                  <a:gd name="T5" fmla="*/ 12 h 12"/>
                  <a:gd name="T6" fmla="*/ 527 w 1168"/>
                  <a:gd name="T7" fmla="*/ 6 h 12"/>
                  <a:gd name="T8" fmla="*/ 0 w 1168"/>
                  <a:gd name="T9" fmla="*/ 0 h 12"/>
                  <a:gd name="T10" fmla="*/ 0 w 1168"/>
                  <a:gd name="T11" fmla="*/ 2 h 12"/>
                  <a:gd name="T12" fmla="*/ 0 w 1168"/>
                  <a:gd name="T13" fmla="*/ 2 h 12"/>
                  <a:gd name="T14" fmla="*/ 0 w 1168"/>
                  <a:gd name="T15" fmla="*/ 0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68" h="12">
                    <a:moveTo>
                      <a:pt x="527" y="6"/>
                    </a:moveTo>
                    <a:lnTo>
                      <a:pt x="1168" y="12"/>
                    </a:lnTo>
                    <a:lnTo>
                      <a:pt x="527" y="6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1924" y="361"/>
                <a:ext cx="1188" cy="14"/>
              </a:xfrm>
              <a:custGeom>
                <a:avLst/>
                <a:gdLst>
                  <a:gd name="T0" fmla="*/ 0 w 1188"/>
                  <a:gd name="T1" fmla="*/ 0 h 14"/>
                  <a:gd name="T2" fmla="*/ 0 w 1188"/>
                  <a:gd name="T3" fmla="*/ 2 h 14"/>
                  <a:gd name="T4" fmla="*/ 0 w 1188"/>
                  <a:gd name="T5" fmla="*/ 2 h 14"/>
                  <a:gd name="T6" fmla="*/ 0 w 1188"/>
                  <a:gd name="T7" fmla="*/ 4 h 14"/>
                  <a:gd name="T8" fmla="*/ 527 w 1188"/>
                  <a:gd name="T9" fmla="*/ 8 h 14"/>
                  <a:gd name="T10" fmla="*/ 1168 w 1188"/>
                  <a:gd name="T11" fmla="*/ 14 h 14"/>
                  <a:gd name="T12" fmla="*/ 1188 w 1188"/>
                  <a:gd name="T13" fmla="*/ 14 h 14"/>
                  <a:gd name="T14" fmla="*/ 1188 w 1188"/>
                  <a:gd name="T15" fmla="*/ 12 h 14"/>
                  <a:gd name="T16" fmla="*/ 1188 w 1188"/>
                  <a:gd name="T17" fmla="*/ 12 h 14"/>
                  <a:gd name="T18" fmla="*/ 1188 w 1188"/>
                  <a:gd name="T19" fmla="*/ 10 h 14"/>
                  <a:gd name="T20" fmla="*/ 0 w 1188"/>
                  <a:gd name="T21" fmla="*/ 0 h 1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8" h="1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27" y="8"/>
                    </a:lnTo>
                    <a:lnTo>
                      <a:pt x="1168" y="14"/>
                    </a:lnTo>
                    <a:lnTo>
                      <a:pt x="1188" y="14"/>
                    </a:lnTo>
                    <a:lnTo>
                      <a:pt x="1188" y="12"/>
                    </a:lnTo>
                    <a:lnTo>
                      <a:pt x="1188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1924" y="361"/>
                <a:ext cx="1188" cy="14"/>
              </a:xfrm>
              <a:custGeom>
                <a:avLst/>
                <a:gdLst>
                  <a:gd name="T0" fmla="*/ 0 w 1188"/>
                  <a:gd name="T1" fmla="*/ 0 h 14"/>
                  <a:gd name="T2" fmla="*/ 0 w 1188"/>
                  <a:gd name="T3" fmla="*/ 2 h 14"/>
                  <a:gd name="T4" fmla="*/ 0 w 1188"/>
                  <a:gd name="T5" fmla="*/ 2 h 14"/>
                  <a:gd name="T6" fmla="*/ 0 w 1188"/>
                  <a:gd name="T7" fmla="*/ 4 h 14"/>
                  <a:gd name="T8" fmla="*/ 527 w 1188"/>
                  <a:gd name="T9" fmla="*/ 8 h 14"/>
                  <a:gd name="T10" fmla="*/ 1168 w 1188"/>
                  <a:gd name="T11" fmla="*/ 14 h 14"/>
                  <a:gd name="T12" fmla="*/ 1188 w 1188"/>
                  <a:gd name="T13" fmla="*/ 14 h 14"/>
                  <a:gd name="T14" fmla="*/ 1188 w 1188"/>
                  <a:gd name="T15" fmla="*/ 12 h 14"/>
                  <a:gd name="T16" fmla="*/ 1188 w 1188"/>
                  <a:gd name="T17" fmla="*/ 12 h 14"/>
                  <a:gd name="T18" fmla="*/ 1188 w 1188"/>
                  <a:gd name="T19" fmla="*/ 10 h 14"/>
                  <a:gd name="T20" fmla="*/ 0 w 1188"/>
                  <a:gd name="T21" fmla="*/ 0 h 1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8" h="1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27" y="8"/>
                    </a:lnTo>
                    <a:lnTo>
                      <a:pt x="1168" y="14"/>
                    </a:lnTo>
                    <a:lnTo>
                      <a:pt x="1188" y="14"/>
                    </a:lnTo>
                    <a:lnTo>
                      <a:pt x="1188" y="12"/>
                    </a:lnTo>
                    <a:lnTo>
                      <a:pt x="1188" y="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0" name="Freeform 32"/>
              <p:cNvSpPr>
                <a:spLocks/>
              </p:cNvSpPr>
              <p:nvPr/>
            </p:nvSpPr>
            <p:spPr bwMode="auto">
              <a:xfrm>
                <a:off x="2265" y="798"/>
                <a:ext cx="250" cy="130"/>
              </a:xfrm>
              <a:custGeom>
                <a:avLst/>
                <a:gdLst>
                  <a:gd name="T0" fmla="*/ 248 w 250"/>
                  <a:gd name="T1" fmla="*/ 130 h 130"/>
                  <a:gd name="T2" fmla="*/ 0 w 250"/>
                  <a:gd name="T3" fmla="*/ 128 h 130"/>
                  <a:gd name="T4" fmla="*/ 2 w 250"/>
                  <a:gd name="T5" fmla="*/ 0 h 130"/>
                  <a:gd name="T6" fmla="*/ 250 w 250"/>
                  <a:gd name="T7" fmla="*/ 2 h 130"/>
                  <a:gd name="T8" fmla="*/ 248 w 250"/>
                  <a:gd name="T9" fmla="*/ 130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0" h="130">
                    <a:moveTo>
                      <a:pt x="248" y="130"/>
                    </a:moveTo>
                    <a:lnTo>
                      <a:pt x="0" y="128"/>
                    </a:lnTo>
                    <a:lnTo>
                      <a:pt x="2" y="0"/>
                    </a:lnTo>
                    <a:lnTo>
                      <a:pt x="250" y="2"/>
                    </a:lnTo>
                    <a:lnTo>
                      <a:pt x="248" y="130"/>
                    </a:lnTo>
                    <a:close/>
                  </a:path>
                </a:pathLst>
              </a:custGeom>
              <a:solidFill>
                <a:srgbClr val="E3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2265" y="796"/>
                <a:ext cx="250" cy="134"/>
              </a:xfrm>
              <a:custGeom>
                <a:avLst/>
                <a:gdLst>
                  <a:gd name="T0" fmla="*/ 248 w 250"/>
                  <a:gd name="T1" fmla="*/ 132 h 134"/>
                  <a:gd name="T2" fmla="*/ 248 w 250"/>
                  <a:gd name="T3" fmla="*/ 132 h 134"/>
                  <a:gd name="T4" fmla="*/ 2 w 250"/>
                  <a:gd name="T5" fmla="*/ 130 h 134"/>
                  <a:gd name="T6" fmla="*/ 4 w 250"/>
                  <a:gd name="T7" fmla="*/ 2 h 134"/>
                  <a:gd name="T8" fmla="*/ 248 w 250"/>
                  <a:gd name="T9" fmla="*/ 4 h 134"/>
                  <a:gd name="T10" fmla="*/ 246 w 250"/>
                  <a:gd name="T11" fmla="*/ 132 h 134"/>
                  <a:gd name="T12" fmla="*/ 248 w 250"/>
                  <a:gd name="T13" fmla="*/ 132 h 134"/>
                  <a:gd name="T14" fmla="*/ 248 w 250"/>
                  <a:gd name="T15" fmla="*/ 132 h 134"/>
                  <a:gd name="T16" fmla="*/ 248 w 250"/>
                  <a:gd name="T17" fmla="*/ 132 h 134"/>
                  <a:gd name="T18" fmla="*/ 250 w 250"/>
                  <a:gd name="T19" fmla="*/ 132 h 134"/>
                  <a:gd name="T20" fmla="*/ 250 w 250"/>
                  <a:gd name="T21" fmla="*/ 2 h 134"/>
                  <a:gd name="T22" fmla="*/ 0 w 250"/>
                  <a:gd name="T23" fmla="*/ 0 h 134"/>
                  <a:gd name="T24" fmla="*/ 0 w 250"/>
                  <a:gd name="T25" fmla="*/ 132 h 134"/>
                  <a:gd name="T26" fmla="*/ 250 w 250"/>
                  <a:gd name="T27" fmla="*/ 134 h 134"/>
                  <a:gd name="T28" fmla="*/ 250 w 250"/>
                  <a:gd name="T29" fmla="*/ 132 h 134"/>
                  <a:gd name="T30" fmla="*/ 248 w 250"/>
                  <a:gd name="T31" fmla="*/ 132 h 13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50" h="134">
                    <a:moveTo>
                      <a:pt x="248" y="132"/>
                    </a:moveTo>
                    <a:lnTo>
                      <a:pt x="248" y="132"/>
                    </a:lnTo>
                    <a:lnTo>
                      <a:pt x="2" y="130"/>
                    </a:lnTo>
                    <a:lnTo>
                      <a:pt x="4" y="2"/>
                    </a:lnTo>
                    <a:lnTo>
                      <a:pt x="248" y="4"/>
                    </a:lnTo>
                    <a:lnTo>
                      <a:pt x="246" y="132"/>
                    </a:lnTo>
                    <a:lnTo>
                      <a:pt x="248" y="132"/>
                    </a:lnTo>
                    <a:lnTo>
                      <a:pt x="250" y="132"/>
                    </a:lnTo>
                    <a:lnTo>
                      <a:pt x="250" y="2"/>
                    </a:lnTo>
                    <a:lnTo>
                      <a:pt x="0" y="0"/>
                    </a:lnTo>
                    <a:lnTo>
                      <a:pt x="0" y="132"/>
                    </a:lnTo>
                    <a:lnTo>
                      <a:pt x="250" y="134"/>
                    </a:lnTo>
                    <a:lnTo>
                      <a:pt x="250" y="132"/>
                    </a:lnTo>
                    <a:lnTo>
                      <a:pt x="248" y="132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2265" y="800"/>
                <a:ext cx="250" cy="130"/>
              </a:xfrm>
              <a:custGeom>
                <a:avLst/>
                <a:gdLst>
                  <a:gd name="T0" fmla="*/ 250 w 250"/>
                  <a:gd name="T1" fmla="*/ 130 h 130"/>
                  <a:gd name="T2" fmla="*/ 0 w 250"/>
                  <a:gd name="T3" fmla="*/ 128 h 130"/>
                  <a:gd name="T4" fmla="*/ 0 w 250"/>
                  <a:gd name="T5" fmla="*/ 126 h 130"/>
                  <a:gd name="T6" fmla="*/ 246 w 250"/>
                  <a:gd name="T7" fmla="*/ 128 h 130"/>
                  <a:gd name="T8" fmla="*/ 248 w 250"/>
                  <a:gd name="T9" fmla="*/ 0 h 130"/>
                  <a:gd name="T10" fmla="*/ 250 w 250"/>
                  <a:gd name="T11" fmla="*/ 0 h 130"/>
                  <a:gd name="T12" fmla="*/ 250 w 250"/>
                  <a:gd name="T13" fmla="*/ 130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50" h="130">
                    <a:moveTo>
                      <a:pt x="250" y="130"/>
                    </a:moveTo>
                    <a:lnTo>
                      <a:pt x="0" y="128"/>
                    </a:lnTo>
                    <a:lnTo>
                      <a:pt x="0" y="126"/>
                    </a:lnTo>
                    <a:lnTo>
                      <a:pt x="246" y="128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1974" y="439"/>
                <a:ext cx="1086" cy="339"/>
              </a:xfrm>
              <a:custGeom>
                <a:avLst/>
                <a:gdLst>
                  <a:gd name="T0" fmla="*/ 1084 w 1086"/>
                  <a:gd name="T1" fmla="*/ 339 h 339"/>
                  <a:gd name="T2" fmla="*/ 0 w 1086"/>
                  <a:gd name="T3" fmla="*/ 329 h 339"/>
                  <a:gd name="T4" fmla="*/ 2 w 1086"/>
                  <a:gd name="T5" fmla="*/ 0 h 339"/>
                  <a:gd name="T6" fmla="*/ 1086 w 1086"/>
                  <a:gd name="T7" fmla="*/ 10 h 339"/>
                  <a:gd name="T8" fmla="*/ 1084 w 1086"/>
                  <a:gd name="T9" fmla="*/ 339 h 3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6" h="339">
                    <a:moveTo>
                      <a:pt x="1084" y="339"/>
                    </a:moveTo>
                    <a:lnTo>
                      <a:pt x="0" y="329"/>
                    </a:lnTo>
                    <a:lnTo>
                      <a:pt x="2" y="0"/>
                    </a:lnTo>
                    <a:lnTo>
                      <a:pt x="1086" y="10"/>
                    </a:lnTo>
                    <a:lnTo>
                      <a:pt x="1084" y="339"/>
                    </a:lnTo>
                    <a:close/>
                  </a:path>
                </a:pathLst>
              </a:custGeom>
              <a:solidFill>
                <a:srgbClr val="E3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1974" y="439"/>
                <a:ext cx="1086" cy="339"/>
              </a:xfrm>
              <a:custGeom>
                <a:avLst/>
                <a:gdLst>
                  <a:gd name="T0" fmla="*/ 1084 w 1086"/>
                  <a:gd name="T1" fmla="*/ 339 h 339"/>
                  <a:gd name="T2" fmla="*/ 0 w 1086"/>
                  <a:gd name="T3" fmla="*/ 329 h 339"/>
                  <a:gd name="T4" fmla="*/ 2 w 1086"/>
                  <a:gd name="T5" fmla="*/ 0 h 339"/>
                  <a:gd name="T6" fmla="*/ 1086 w 1086"/>
                  <a:gd name="T7" fmla="*/ 10 h 339"/>
                  <a:gd name="T8" fmla="*/ 1084 w 1086"/>
                  <a:gd name="T9" fmla="*/ 339 h 3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6" h="339">
                    <a:moveTo>
                      <a:pt x="1084" y="339"/>
                    </a:moveTo>
                    <a:lnTo>
                      <a:pt x="0" y="329"/>
                    </a:lnTo>
                    <a:lnTo>
                      <a:pt x="2" y="0"/>
                    </a:lnTo>
                    <a:lnTo>
                      <a:pt x="1086" y="10"/>
                    </a:lnTo>
                    <a:lnTo>
                      <a:pt x="1084" y="33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1968" y="435"/>
                <a:ext cx="1098" cy="347"/>
              </a:xfrm>
              <a:custGeom>
                <a:avLst/>
                <a:gdLst>
                  <a:gd name="T0" fmla="*/ 1090 w 1098"/>
                  <a:gd name="T1" fmla="*/ 343 h 347"/>
                  <a:gd name="T2" fmla="*/ 1090 w 1098"/>
                  <a:gd name="T3" fmla="*/ 337 h 347"/>
                  <a:gd name="T4" fmla="*/ 10 w 1098"/>
                  <a:gd name="T5" fmla="*/ 329 h 347"/>
                  <a:gd name="T6" fmla="*/ 14 w 1098"/>
                  <a:gd name="T7" fmla="*/ 10 h 347"/>
                  <a:gd name="T8" fmla="*/ 1086 w 1098"/>
                  <a:gd name="T9" fmla="*/ 18 h 347"/>
                  <a:gd name="T10" fmla="*/ 1084 w 1098"/>
                  <a:gd name="T11" fmla="*/ 343 h 347"/>
                  <a:gd name="T12" fmla="*/ 1090 w 1098"/>
                  <a:gd name="T13" fmla="*/ 343 h 347"/>
                  <a:gd name="T14" fmla="*/ 1090 w 1098"/>
                  <a:gd name="T15" fmla="*/ 337 h 347"/>
                  <a:gd name="T16" fmla="*/ 1090 w 1098"/>
                  <a:gd name="T17" fmla="*/ 343 h 347"/>
                  <a:gd name="T18" fmla="*/ 1094 w 1098"/>
                  <a:gd name="T19" fmla="*/ 343 h 347"/>
                  <a:gd name="T20" fmla="*/ 1098 w 1098"/>
                  <a:gd name="T21" fmla="*/ 8 h 347"/>
                  <a:gd name="T22" fmla="*/ 2 w 1098"/>
                  <a:gd name="T23" fmla="*/ 0 h 347"/>
                  <a:gd name="T24" fmla="*/ 0 w 1098"/>
                  <a:gd name="T25" fmla="*/ 339 h 347"/>
                  <a:gd name="T26" fmla="*/ 1094 w 1098"/>
                  <a:gd name="T27" fmla="*/ 347 h 347"/>
                  <a:gd name="T28" fmla="*/ 1094 w 1098"/>
                  <a:gd name="T29" fmla="*/ 343 h 347"/>
                  <a:gd name="T30" fmla="*/ 1090 w 1098"/>
                  <a:gd name="T31" fmla="*/ 343 h 34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98" h="347">
                    <a:moveTo>
                      <a:pt x="1090" y="343"/>
                    </a:moveTo>
                    <a:lnTo>
                      <a:pt x="1090" y="337"/>
                    </a:lnTo>
                    <a:lnTo>
                      <a:pt x="10" y="329"/>
                    </a:lnTo>
                    <a:lnTo>
                      <a:pt x="14" y="10"/>
                    </a:lnTo>
                    <a:lnTo>
                      <a:pt x="1086" y="18"/>
                    </a:lnTo>
                    <a:lnTo>
                      <a:pt x="1084" y="343"/>
                    </a:lnTo>
                    <a:lnTo>
                      <a:pt x="1090" y="343"/>
                    </a:lnTo>
                    <a:lnTo>
                      <a:pt x="1090" y="337"/>
                    </a:lnTo>
                    <a:lnTo>
                      <a:pt x="1090" y="343"/>
                    </a:lnTo>
                    <a:lnTo>
                      <a:pt x="1094" y="343"/>
                    </a:lnTo>
                    <a:lnTo>
                      <a:pt x="1098" y="8"/>
                    </a:lnTo>
                    <a:lnTo>
                      <a:pt x="2" y="0"/>
                    </a:lnTo>
                    <a:lnTo>
                      <a:pt x="0" y="339"/>
                    </a:lnTo>
                    <a:lnTo>
                      <a:pt x="1094" y="347"/>
                    </a:lnTo>
                    <a:lnTo>
                      <a:pt x="1094" y="343"/>
                    </a:lnTo>
                    <a:lnTo>
                      <a:pt x="1090" y="343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6" name="Freeform 38"/>
              <p:cNvSpPr>
                <a:spLocks/>
              </p:cNvSpPr>
              <p:nvPr/>
            </p:nvSpPr>
            <p:spPr bwMode="auto">
              <a:xfrm>
                <a:off x="1968" y="435"/>
                <a:ext cx="1098" cy="347"/>
              </a:xfrm>
              <a:custGeom>
                <a:avLst/>
                <a:gdLst>
                  <a:gd name="T0" fmla="*/ 1090 w 1098"/>
                  <a:gd name="T1" fmla="*/ 343 h 347"/>
                  <a:gd name="T2" fmla="*/ 1090 w 1098"/>
                  <a:gd name="T3" fmla="*/ 337 h 347"/>
                  <a:gd name="T4" fmla="*/ 10 w 1098"/>
                  <a:gd name="T5" fmla="*/ 329 h 347"/>
                  <a:gd name="T6" fmla="*/ 14 w 1098"/>
                  <a:gd name="T7" fmla="*/ 10 h 347"/>
                  <a:gd name="T8" fmla="*/ 1086 w 1098"/>
                  <a:gd name="T9" fmla="*/ 18 h 347"/>
                  <a:gd name="T10" fmla="*/ 1084 w 1098"/>
                  <a:gd name="T11" fmla="*/ 343 h 347"/>
                  <a:gd name="T12" fmla="*/ 1090 w 1098"/>
                  <a:gd name="T13" fmla="*/ 343 h 347"/>
                  <a:gd name="T14" fmla="*/ 1090 w 1098"/>
                  <a:gd name="T15" fmla="*/ 337 h 347"/>
                  <a:gd name="T16" fmla="*/ 1090 w 1098"/>
                  <a:gd name="T17" fmla="*/ 343 h 347"/>
                  <a:gd name="T18" fmla="*/ 1094 w 1098"/>
                  <a:gd name="T19" fmla="*/ 343 h 347"/>
                  <a:gd name="T20" fmla="*/ 1098 w 1098"/>
                  <a:gd name="T21" fmla="*/ 8 h 347"/>
                  <a:gd name="T22" fmla="*/ 2 w 1098"/>
                  <a:gd name="T23" fmla="*/ 0 h 347"/>
                  <a:gd name="T24" fmla="*/ 0 w 1098"/>
                  <a:gd name="T25" fmla="*/ 339 h 347"/>
                  <a:gd name="T26" fmla="*/ 1094 w 1098"/>
                  <a:gd name="T27" fmla="*/ 347 h 347"/>
                  <a:gd name="T28" fmla="*/ 1094 w 1098"/>
                  <a:gd name="T29" fmla="*/ 343 h 347"/>
                  <a:gd name="T30" fmla="*/ 1090 w 1098"/>
                  <a:gd name="T31" fmla="*/ 343 h 34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98" h="347">
                    <a:moveTo>
                      <a:pt x="1090" y="343"/>
                    </a:moveTo>
                    <a:lnTo>
                      <a:pt x="1090" y="337"/>
                    </a:lnTo>
                    <a:lnTo>
                      <a:pt x="10" y="329"/>
                    </a:lnTo>
                    <a:lnTo>
                      <a:pt x="14" y="10"/>
                    </a:lnTo>
                    <a:lnTo>
                      <a:pt x="1086" y="18"/>
                    </a:lnTo>
                    <a:lnTo>
                      <a:pt x="1084" y="343"/>
                    </a:lnTo>
                    <a:lnTo>
                      <a:pt x="1090" y="343"/>
                    </a:lnTo>
                    <a:lnTo>
                      <a:pt x="1090" y="337"/>
                    </a:lnTo>
                    <a:lnTo>
                      <a:pt x="1090" y="343"/>
                    </a:lnTo>
                    <a:lnTo>
                      <a:pt x="1094" y="343"/>
                    </a:lnTo>
                    <a:lnTo>
                      <a:pt x="1098" y="8"/>
                    </a:lnTo>
                    <a:lnTo>
                      <a:pt x="2" y="0"/>
                    </a:lnTo>
                    <a:lnTo>
                      <a:pt x="0" y="339"/>
                    </a:lnTo>
                    <a:lnTo>
                      <a:pt x="1094" y="347"/>
                    </a:lnTo>
                    <a:lnTo>
                      <a:pt x="1094" y="343"/>
                    </a:lnTo>
                    <a:lnTo>
                      <a:pt x="1090" y="3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7" name="Freeform 39"/>
              <p:cNvSpPr>
                <a:spLocks/>
              </p:cNvSpPr>
              <p:nvPr/>
            </p:nvSpPr>
            <p:spPr bwMode="auto">
              <a:xfrm>
                <a:off x="1974" y="449"/>
                <a:ext cx="1092" cy="333"/>
              </a:xfrm>
              <a:custGeom>
                <a:avLst/>
                <a:gdLst>
                  <a:gd name="T0" fmla="*/ 1088 w 1092"/>
                  <a:gd name="T1" fmla="*/ 333 h 333"/>
                  <a:gd name="T2" fmla="*/ 0 w 1092"/>
                  <a:gd name="T3" fmla="*/ 325 h 333"/>
                  <a:gd name="T4" fmla="*/ 0 w 1092"/>
                  <a:gd name="T5" fmla="*/ 315 h 333"/>
                  <a:gd name="T6" fmla="*/ 1078 w 1092"/>
                  <a:gd name="T7" fmla="*/ 323 h 333"/>
                  <a:gd name="T8" fmla="*/ 1080 w 1092"/>
                  <a:gd name="T9" fmla="*/ 0 h 333"/>
                  <a:gd name="T10" fmla="*/ 1092 w 1092"/>
                  <a:gd name="T11" fmla="*/ 0 h 333"/>
                  <a:gd name="T12" fmla="*/ 1088 w 1092"/>
                  <a:gd name="T13" fmla="*/ 333 h 3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92" h="333">
                    <a:moveTo>
                      <a:pt x="1088" y="333"/>
                    </a:moveTo>
                    <a:lnTo>
                      <a:pt x="0" y="325"/>
                    </a:lnTo>
                    <a:lnTo>
                      <a:pt x="0" y="315"/>
                    </a:lnTo>
                    <a:lnTo>
                      <a:pt x="1078" y="323"/>
                    </a:lnTo>
                    <a:lnTo>
                      <a:pt x="1080" y="0"/>
                    </a:lnTo>
                    <a:lnTo>
                      <a:pt x="1092" y="0"/>
                    </a:lnTo>
                    <a:lnTo>
                      <a:pt x="1088" y="3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2001" y="530"/>
                <a:ext cx="64" cy="50"/>
              </a:xfrm>
              <a:custGeom>
                <a:avLst/>
                <a:gdLst>
                  <a:gd name="T0" fmla="*/ 64 w 32"/>
                  <a:gd name="T1" fmla="*/ 50 h 25"/>
                  <a:gd name="T2" fmla="*/ 0 w 32"/>
                  <a:gd name="T3" fmla="*/ 48 h 25"/>
                  <a:gd name="T4" fmla="*/ 0 w 32"/>
                  <a:gd name="T5" fmla="*/ 10 h 25"/>
                  <a:gd name="T6" fmla="*/ 12 w 32"/>
                  <a:gd name="T7" fmla="*/ 0 h 25"/>
                  <a:gd name="T8" fmla="*/ 64 w 32"/>
                  <a:gd name="T9" fmla="*/ 0 h 25"/>
                  <a:gd name="T10" fmla="*/ 64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9" name="Freeform 41"/>
              <p:cNvSpPr>
                <a:spLocks noEditPoints="1"/>
              </p:cNvSpPr>
              <p:nvPr/>
            </p:nvSpPr>
            <p:spPr bwMode="auto">
              <a:xfrm>
                <a:off x="1999" y="528"/>
                <a:ext cx="70" cy="52"/>
              </a:xfrm>
              <a:custGeom>
                <a:avLst/>
                <a:gdLst>
                  <a:gd name="T0" fmla="*/ 62 w 35"/>
                  <a:gd name="T1" fmla="*/ 0 h 26"/>
                  <a:gd name="T2" fmla="*/ 8 w 35"/>
                  <a:gd name="T3" fmla="*/ 0 h 26"/>
                  <a:gd name="T4" fmla="*/ 0 w 35"/>
                  <a:gd name="T5" fmla="*/ 8 h 26"/>
                  <a:gd name="T6" fmla="*/ 0 w 35"/>
                  <a:gd name="T7" fmla="*/ 42 h 26"/>
                  <a:gd name="T8" fmla="*/ 8 w 35"/>
                  <a:gd name="T9" fmla="*/ 52 h 26"/>
                  <a:gd name="T10" fmla="*/ 62 w 35"/>
                  <a:gd name="T11" fmla="*/ 52 h 26"/>
                  <a:gd name="T12" fmla="*/ 70 w 35"/>
                  <a:gd name="T13" fmla="*/ 44 h 26"/>
                  <a:gd name="T14" fmla="*/ 70 w 35"/>
                  <a:gd name="T15" fmla="*/ 8 h 26"/>
                  <a:gd name="T16" fmla="*/ 62 w 35"/>
                  <a:gd name="T17" fmla="*/ 0 h 26"/>
                  <a:gd name="T18" fmla="*/ 12 w 35"/>
                  <a:gd name="T19" fmla="*/ 4 h 26"/>
                  <a:gd name="T20" fmla="*/ 56 w 35"/>
                  <a:gd name="T21" fmla="*/ 4 h 26"/>
                  <a:gd name="T22" fmla="*/ 64 w 35"/>
                  <a:gd name="T23" fmla="*/ 14 h 26"/>
                  <a:gd name="T24" fmla="*/ 64 w 35"/>
                  <a:gd name="T25" fmla="*/ 40 h 26"/>
                  <a:gd name="T26" fmla="*/ 56 w 35"/>
                  <a:gd name="T27" fmla="*/ 50 h 26"/>
                  <a:gd name="T28" fmla="*/ 12 w 35"/>
                  <a:gd name="T29" fmla="*/ 50 h 26"/>
                  <a:gd name="T30" fmla="*/ 4 w 35"/>
                  <a:gd name="T31" fmla="*/ 40 h 26"/>
                  <a:gd name="T32" fmla="*/ 4 w 35"/>
                  <a:gd name="T33" fmla="*/ 12 h 26"/>
                  <a:gd name="T34" fmla="*/ 12 w 35"/>
                  <a:gd name="T35" fmla="*/ 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4" y="24"/>
                      <a:pt x="35" y="2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2085" y="530"/>
                <a:ext cx="63" cy="50"/>
              </a:xfrm>
              <a:custGeom>
                <a:avLst/>
                <a:gdLst>
                  <a:gd name="T0" fmla="*/ 63 w 32"/>
                  <a:gd name="T1" fmla="*/ 50 h 25"/>
                  <a:gd name="T2" fmla="*/ 0 w 32"/>
                  <a:gd name="T3" fmla="*/ 50 h 25"/>
                  <a:gd name="T4" fmla="*/ 0 w 32"/>
                  <a:gd name="T5" fmla="*/ 12 h 25"/>
                  <a:gd name="T6" fmla="*/ 12 w 32"/>
                  <a:gd name="T7" fmla="*/ 0 h 25"/>
                  <a:gd name="T8" fmla="*/ 63 w 32"/>
                  <a:gd name="T9" fmla="*/ 0 h 25"/>
                  <a:gd name="T10" fmla="*/ 63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1" name="Freeform 43"/>
              <p:cNvSpPr>
                <a:spLocks noEditPoints="1"/>
              </p:cNvSpPr>
              <p:nvPr/>
            </p:nvSpPr>
            <p:spPr bwMode="auto">
              <a:xfrm>
                <a:off x="2083" y="528"/>
                <a:ext cx="67" cy="54"/>
              </a:xfrm>
              <a:custGeom>
                <a:avLst/>
                <a:gdLst>
                  <a:gd name="T0" fmla="*/ 61 w 34"/>
                  <a:gd name="T1" fmla="*/ 0 h 27"/>
                  <a:gd name="T2" fmla="*/ 8 w 34"/>
                  <a:gd name="T3" fmla="*/ 0 h 27"/>
                  <a:gd name="T4" fmla="*/ 0 w 34"/>
                  <a:gd name="T5" fmla="*/ 8 h 27"/>
                  <a:gd name="T6" fmla="*/ 0 w 34"/>
                  <a:gd name="T7" fmla="*/ 44 h 27"/>
                  <a:gd name="T8" fmla="*/ 6 w 34"/>
                  <a:gd name="T9" fmla="*/ 52 h 27"/>
                  <a:gd name="T10" fmla="*/ 59 w 34"/>
                  <a:gd name="T11" fmla="*/ 54 h 27"/>
                  <a:gd name="T12" fmla="*/ 67 w 34"/>
                  <a:gd name="T13" fmla="*/ 44 h 27"/>
                  <a:gd name="T14" fmla="*/ 67 w 34"/>
                  <a:gd name="T15" fmla="*/ 10 h 27"/>
                  <a:gd name="T16" fmla="*/ 61 w 34"/>
                  <a:gd name="T17" fmla="*/ 0 h 27"/>
                  <a:gd name="T18" fmla="*/ 12 w 34"/>
                  <a:gd name="T19" fmla="*/ 4 h 27"/>
                  <a:gd name="T20" fmla="*/ 55 w 34"/>
                  <a:gd name="T21" fmla="*/ 4 h 27"/>
                  <a:gd name="T22" fmla="*/ 61 w 34"/>
                  <a:gd name="T23" fmla="*/ 14 h 27"/>
                  <a:gd name="T24" fmla="*/ 61 w 34"/>
                  <a:gd name="T25" fmla="*/ 42 h 27"/>
                  <a:gd name="T26" fmla="*/ 55 w 34"/>
                  <a:gd name="T27" fmla="*/ 50 h 27"/>
                  <a:gd name="T28" fmla="*/ 10 w 34"/>
                  <a:gd name="T29" fmla="*/ 50 h 27"/>
                  <a:gd name="T30" fmla="*/ 4 w 34"/>
                  <a:gd name="T31" fmla="*/ 40 h 27"/>
                  <a:gd name="T32" fmla="*/ 4 w 34"/>
                  <a:gd name="T33" fmla="*/ 14 h 27"/>
                  <a:gd name="T34" fmla="*/ 12 w 34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3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1" y="4"/>
                      <a:pt x="31" y="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3"/>
                      <a:pt x="30" y="25"/>
                      <a:pt x="28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2" y="23"/>
                      <a:pt x="2" y="2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3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2166" y="530"/>
                <a:ext cx="65" cy="50"/>
              </a:xfrm>
              <a:custGeom>
                <a:avLst/>
                <a:gdLst>
                  <a:gd name="T0" fmla="*/ 63 w 33"/>
                  <a:gd name="T1" fmla="*/ 50 h 25"/>
                  <a:gd name="T2" fmla="*/ 0 w 33"/>
                  <a:gd name="T3" fmla="*/ 50 h 25"/>
                  <a:gd name="T4" fmla="*/ 0 w 33"/>
                  <a:gd name="T5" fmla="*/ 12 h 25"/>
                  <a:gd name="T6" fmla="*/ 12 w 33"/>
                  <a:gd name="T7" fmla="*/ 0 h 25"/>
                  <a:gd name="T8" fmla="*/ 65 w 33"/>
                  <a:gd name="T9" fmla="*/ 2 h 25"/>
                  <a:gd name="T10" fmla="*/ 63 w 33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3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3" name="Freeform 45"/>
              <p:cNvSpPr>
                <a:spLocks noEditPoints="1"/>
              </p:cNvSpPr>
              <p:nvPr/>
            </p:nvSpPr>
            <p:spPr bwMode="auto">
              <a:xfrm>
                <a:off x="2164" y="528"/>
                <a:ext cx="69" cy="54"/>
              </a:xfrm>
              <a:custGeom>
                <a:avLst/>
                <a:gdLst>
                  <a:gd name="T0" fmla="*/ 61 w 35"/>
                  <a:gd name="T1" fmla="*/ 0 h 27"/>
                  <a:gd name="T2" fmla="*/ 8 w 35"/>
                  <a:gd name="T3" fmla="*/ 0 h 27"/>
                  <a:gd name="T4" fmla="*/ 2 w 35"/>
                  <a:gd name="T5" fmla="*/ 10 h 27"/>
                  <a:gd name="T6" fmla="*/ 0 w 35"/>
                  <a:gd name="T7" fmla="*/ 44 h 27"/>
                  <a:gd name="T8" fmla="*/ 8 w 35"/>
                  <a:gd name="T9" fmla="*/ 54 h 27"/>
                  <a:gd name="T10" fmla="*/ 61 w 35"/>
                  <a:gd name="T11" fmla="*/ 54 h 27"/>
                  <a:gd name="T12" fmla="*/ 69 w 35"/>
                  <a:gd name="T13" fmla="*/ 44 h 27"/>
                  <a:gd name="T14" fmla="*/ 69 w 35"/>
                  <a:gd name="T15" fmla="*/ 10 h 27"/>
                  <a:gd name="T16" fmla="*/ 61 w 35"/>
                  <a:gd name="T17" fmla="*/ 0 h 27"/>
                  <a:gd name="T18" fmla="*/ 12 w 35"/>
                  <a:gd name="T19" fmla="*/ 4 h 27"/>
                  <a:gd name="T20" fmla="*/ 55 w 35"/>
                  <a:gd name="T21" fmla="*/ 6 h 27"/>
                  <a:gd name="T22" fmla="*/ 63 w 35"/>
                  <a:gd name="T23" fmla="*/ 14 h 27"/>
                  <a:gd name="T24" fmla="*/ 63 w 35"/>
                  <a:gd name="T25" fmla="*/ 42 h 27"/>
                  <a:gd name="T26" fmla="*/ 55 w 35"/>
                  <a:gd name="T27" fmla="*/ 50 h 27"/>
                  <a:gd name="T28" fmla="*/ 12 w 35"/>
                  <a:gd name="T29" fmla="*/ 50 h 27"/>
                  <a:gd name="T30" fmla="*/ 4 w 35"/>
                  <a:gd name="T31" fmla="*/ 42 h 27"/>
                  <a:gd name="T32" fmla="*/ 4 w 35"/>
                  <a:gd name="T33" fmla="*/ 14 h 27"/>
                  <a:gd name="T34" fmla="*/ 12 w 35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3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3"/>
                      <a:pt x="28" y="3"/>
                      <a:pt x="28" y="3"/>
                    </a:cubicBezTo>
                    <a:cubicBezTo>
                      <a:pt x="31" y="3"/>
                      <a:pt x="32" y="5"/>
                      <a:pt x="32" y="7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1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4" name="Freeform 46"/>
              <p:cNvSpPr>
                <a:spLocks/>
              </p:cNvSpPr>
              <p:nvPr/>
            </p:nvSpPr>
            <p:spPr bwMode="auto">
              <a:xfrm>
                <a:off x="2249" y="532"/>
                <a:ext cx="64" cy="50"/>
              </a:xfrm>
              <a:custGeom>
                <a:avLst/>
                <a:gdLst>
                  <a:gd name="T0" fmla="*/ 64 w 32"/>
                  <a:gd name="T1" fmla="*/ 50 h 25"/>
                  <a:gd name="T2" fmla="*/ 0 w 32"/>
                  <a:gd name="T3" fmla="*/ 48 h 25"/>
                  <a:gd name="T4" fmla="*/ 0 w 32"/>
                  <a:gd name="T5" fmla="*/ 10 h 25"/>
                  <a:gd name="T6" fmla="*/ 12 w 32"/>
                  <a:gd name="T7" fmla="*/ 0 h 25"/>
                  <a:gd name="T8" fmla="*/ 64 w 32"/>
                  <a:gd name="T9" fmla="*/ 0 h 25"/>
                  <a:gd name="T10" fmla="*/ 64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5"/>
                      <a:pt x="32" y="25"/>
                      <a:pt x="32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5" name="Freeform 47"/>
              <p:cNvSpPr>
                <a:spLocks noEditPoints="1"/>
              </p:cNvSpPr>
              <p:nvPr/>
            </p:nvSpPr>
            <p:spPr bwMode="auto">
              <a:xfrm>
                <a:off x="2247" y="530"/>
                <a:ext cx="70" cy="52"/>
              </a:xfrm>
              <a:custGeom>
                <a:avLst/>
                <a:gdLst>
                  <a:gd name="T0" fmla="*/ 62 w 35"/>
                  <a:gd name="T1" fmla="*/ 0 h 26"/>
                  <a:gd name="T2" fmla="*/ 8 w 35"/>
                  <a:gd name="T3" fmla="*/ 0 h 26"/>
                  <a:gd name="T4" fmla="*/ 0 w 35"/>
                  <a:gd name="T5" fmla="*/ 8 h 26"/>
                  <a:gd name="T6" fmla="*/ 0 w 35"/>
                  <a:gd name="T7" fmla="*/ 44 h 26"/>
                  <a:gd name="T8" fmla="*/ 8 w 35"/>
                  <a:gd name="T9" fmla="*/ 52 h 26"/>
                  <a:gd name="T10" fmla="*/ 62 w 35"/>
                  <a:gd name="T11" fmla="*/ 52 h 26"/>
                  <a:gd name="T12" fmla="*/ 70 w 35"/>
                  <a:gd name="T13" fmla="*/ 44 h 26"/>
                  <a:gd name="T14" fmla="*/ 70 w 35"/>
                  <a:gd name="T15" fmla="*/ 8 h 26"/>
                  <a:gd name="T16" fmla="*/ 62 w 35"/>
                  <a:gd name="T17" fmla="*/ 0 h 26"/>
                  <a:gd name="T18" fmla="*/ 12 w 35"/>
                  <a:gd name="T19" fmla="*/ 4 h 26"/>
                  <a:gd name="T20" fmla="*/ 56 w 35"/>
                  <a:gd name="T21" fmla="*/ 4 h 26"/>
                  <a:gd name="T22" fmla="*/ 64 w 35"/>
                  <a:gd name="T23" fmla="*/ 14 h 26"/>
                  <a:gd name="T24" fmla="*/ 64 w 35"/>
                  <a:gd name="T25" fmla="*/ 40 h 26"/>
                  <a:gd name="T26" fmla="*/ 56 w 35"/>
                  <a:gd name="T27" fmla="*/ 50 h 26"/>
                  <a:gd name="T28" fmla="*/ 12 w 35"/>
                  <a:gd name="T29" fmla="*/ 50 h 26"/>
                  <a:gd name="T30" fmla="*/ 4 w 35"/>
                  <a:gd name="T31" fmla="*/ 40 h 26"/>
                  <a:gd name="T32" fmla="*/ 4 w 35"/>
                  <a:gd name="T33" fmla="*/ 12 h 26"/>
                  <a:gd name="T34" fmla="*/ 12 w 35"/>
                  <a:gd name="T35" fmla="*/ 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5" y="24"/>
                      <a:pt x="35" y="2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3" y="0"/>
                      <a:pt x="31" y="0"/>
                    </a:cubicBezTo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6" y="2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6" name="Freeform 48"/>
              <p:cNvSpPr>
                <a:spLocks/>
              </p:cNvSpPr>
              <p:nvPr/>
            </p:nvSpPr>
            <p:spPr bwMode="auto">
              <a:xfrm>
                <a:off x="2333" y="532"/>
                <a:ext cx="63" cy="50"/>
              </a:xfrm>
              <a:custGeom>
                <a:avLst/>
                <a:gdLst>
                  <a:gd name="T0" fmla="*/ 63 w 32"/>
                  <a:gd name="T1" fmla="*/ 50 h 25"/>
                  <a:gd name="T2" fmla="*/ 0 w 32"/>
                  <a:gd name="T3" fmla="*/ 50 h 25"/>
                  <a:gd name="T4" fmla="*/ 0 w 32"/>
                  <a:gd name="T5" fmla="*/ 12 h 25"/>
                  <a:gd name="T6" fmla="*/ 12 w 32"/>
                  <a:gd name="T7" fmla="*/ 0 h 25"/>
                  <a:gd name="T8" fmla="*/ 63 w 32"/>
                  <a:gd name="T9" fmla="*/ 0 h 25"/>
                  <a:gd name="T10" fmla="*/ 63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5"/>
                      <a:pt x="32" y="25"/>
                      <a:pt x="32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7" name="Freeform 49"/>
              <p:cNvSpPr>
                <a:spLocks noEditPoints="1"/>
              </p:cNvSpPr>
              <p:nvPr/>
            </p:nvSpPr>
            <p:spPr bwMode="auto">
              <a:xfrm>
                <a:off x="2331" y="530"/>
                <a:ext cx="67" cy="53"/>
              </a:xfrm>
              <a:custGeom>
                <a:avLst/>
                <a:gdLst>
                  <a:gd name="T0" fmla="*/ 61 w 34"/>
                  <a:gd name="T1" fmla="*/ 0 h 27"/>
                  <a:gd name="T2" fmla="*/ 8 w 34"/>
                  <a:gd name="T3" fmla="*/ 0 h 27"/>
                  <a:gd name="T4" fmla="*/ 0 w 34"/>
                  <a:gd name="T5" fmla="*/ 8 h 27"/>
                  <a:gd name="T6" fmla="*/ 0 w 34"/>
                  <a:gd name="T7" fmla="*/ 43 h 27"/>
                  <a:gd name="T8" fmla="*/ 8 w 34"/>
                  <a:gd name="T9" fmla="*/ 51 h 27"/>
                  <a:gd name="T10" fmla="*/ 59 w 34"/>
                  <a:gd name="T11" fmla="*/ 53 h 27"/>
                  <a:gd name="T12" fmla="*/ 67 w 34"/>
                  <a:gd name="T13" fmla="*/ 43 h 27"/>
                  <a:gd name="T14" fmla="*/ 67 w 34"/>
                  <a:gd name="T15" fmla="*/ 10 h 27"/>
                  <a:gd name="T16" fmla="*/ 61 w 34"/>
                  <a:gd name="T17" fmla="*/ 0 h 27"/>
                  <a:gd name="T18" fmla="*/ 12 w 34"/>
                  <a:gd name="T19" fmla="*/ 4 h 27"/>
                  <a:gd name="T20" fmla="*/ 55 w 34"/>
                  <a:gd name="T21" fmla="*/ 4 h 27"/>
                  <a:gd name="T22" fmla="*/ 63 w 34"/>
                  <a:gd name="T23" fmla="*/ 14 h 27"/>
                  <a:gd name="T24" fmla="*/ 61 w 34"/>
                  <a:gd name="T25" fmla="*/ 41 h 27"/>
                  <a:gd name="T26" fmla="*/ 55 w 34"/>
                  <a:gd name="T27" fmla="*/ 49 h 27"/>
                  <a:gd name="T28" fmla="*/ 10 w 34"/>
                  <a:gd name="T29" fmla="*/ 49 h 27"/>
                  <a:gd name="T30" fmla="*/ 4 w 34"/>
                  <a:gd name="T31" fmla="*/ 39 h 27"/>
                  <a:gd name="T32" fmla="*/ 4 w 34"/>
                  <a:gd name="T33" fmla="*/ 14 h 27"/>
                  <a:gd name="T34" fmla="*/ 12 w 34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1" y="0"/>
                    </a:cubicBezTo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3"/>
                      <a:pt x="30" y="25"/>
                      <a:pt x="28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2" y="23"/>
                      <a:pt x="2" y="2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8" name="Freeform 50"/>
              <p:cNvSpPr>
                <a:spLocks/>
              </p:cNvSpPr>
              <p:nvPr/>
            </p:nvSpPr>
            <p:spPr bwMode="auto">
              <a:xfrm>
                <a:off x="2414" y="532"/>
                <a:ext cx="65" cy="50"/>
              </a:xfrm>
              <a:custGeom>
                <a:avLst/>
                <a:gdLst>
                  <a:gd name="T0" fmla="*/ 63 w 33"/>
                  <a:gd name="T1" fmla="*/ 50 h 25"/>
                  <a:gd name="T2" fmla="*/ 0 w 33"/>
                  <a:gd name="T3" fmla="*/ 50 h 25"/>
                  <a:gd name="T4" fmla="*/ 2 w 33"/>
                  <a:gd name="T5" fmla="*/ 12 h 25"/>
                  <a:gd name="T6" fmla="*/ 12 w 33"/>
                  <a:gd name="T7" fmla="*/ 0 h 25"/>
                  <a:gd name="T8" fmla="*/ 65 w 33"/>
                  <a:gd name="T9" fmla="*/ 2 h 25"/>
                  <a:gd name="T10" fmla="*/ 63 w 33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3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2412" y="530"/>
                <a:ext cx="69" cy="53"/>
              </a:xfrm>
              <a:custGeom>
                <a:avLst/>
                <a:gdLst>
                  <a:gd name="T0" fmla="*/ 61 w 35"/>
                  <a:gd name="T1" fmla="*/ 0 h 27"/>
                  <a:gd name="T2" fmla="*/ 8 w 35"/>
                  <a:gd name="T3" fmla="*/ 0 h 27"/>
                  <a:gd name="T4" fmla="*/ 2 w 35"/>
                  <a:gd name="T5" fmla="*/ 10 h 27"/>
                  <a:gd name="T6" fmla="*/ 0 w 35"/>
                  <a:gd name="T7" fmla="*/ 43 h 27"/>
                  <a:gd name="T8" fmla="*/ 8 w 35"/>
                  <a:gd name="T9" fmla="*/ 53 h 27"/>
                  <a:gd name="T10" fmla="*/ 61 w 35"/>
                  <a:gd name="T11" fmla="*/ 53 h 27"/>
                  <a:gd name="T12" fmla="*/ 69 w 35"/>
                  <a:gd name="T13" fmla="*/ 43 h 27"/>
                  <a:gd name="T14" fmla="*/ 69 w 35"/>
                  <a:gd name="T15" fmla="*/ 10 h 27"/>
                  <a:gd name="T16" fmla="*/ 61 w 35"/>
                  <a:gd name="T17" fmla="*/ 0 h 27"/>
                  <a:gd name="T18" fmla="*/ 12 w 35"/>
                  <a:gd name="T19" fmla="*/ 4 h 27"/>
                  <a:gd name="T20" fmla="*/ 55 w 35"/>
                  <a:gd name="T21" fmla="*/ 6 h 27"/>
                  <a:gd name="T22" fmla="*/ 63 w 35"/>
                  <a:gd name="T23" fmla="*/ 14 h 27"/>
                  <a:gd name="T24" fmla="*/ 63 w 35"/>
                  <a:gd name="T25" fmla="*/ 41 h 27"/>
                  <a:gd name="T26" fmla="*/ 55 w 35"/>
                  <a:gd name="T27" fmla="*/ 49 h 27"/>
                  <a:gd name="T28" fmla="*/ 12 w 35"/>
                  <a:gd name="T29" fmla="*/ 49 h 27"/>
                  <a:gd name="T30" fmla="*/ 4 w 35"/>
                  <a:gd name="T31" fmla="*/ 41 h 27"/>
                  <a:gd name="T32" fmla="*/ 4 w 35"/>
                  <a:gd name="T33" fmla="*/ 14 h 27"/>
                  <a:gd name="T34" fmla="*/ 12 w 35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3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3"/>
                      <a:pt x="28" y="3"/>
                      <a:pt x="28" y="3"/>
                    </a:cubicBezTo>
                    <a:cubicBezTo>
                      <a:pt x="31" y="3"/>
                      <a:pt x="32" y="5"/>
                      <a:pt x="32" y="7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1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2497" y="534"/>
                <a:ext cx="64" cy="49"/>
              </a:xfrm>
              <a:custGeom>
                <a:avLst/>
                <a:gdLst>
                  <a:gd name="T0" fmla="*/ 64 w 32"/>
                  <a:gd name="T1" fmla="*/ 49 h 25"/>
                  <a:gd name="T2" fmla="*/ 0 w 32"/>
                  <a:gd name="T3" fmla="*/ 47 h 25"/>
                  <a:gd name="T4" fmla="*/ 0 w 32"/>
                  <a:gd name="T5" fmla="*/ 10 h 25"/>
                  <a:gd name="T6" fmla="*/ 12 w 32"/>
                  <a:gd name="T7" fmla="*/ 0 h 25"/>
                  <a:gd name="T8" fmla="*/ 64 w 32"/>
                  <a:gd name="T9" fmla="*/ 0 h 25"/>
                  <a:gd name="T10" fmla="*/ 64 w 3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2495" y="532"/>
                <a:ext cx="69" cy="51"/>
              </a:xfrm>
              <a:custGeom>
                <a:avLst/>
                <a:gdLst>
                  <a:gd name="T0" fmla="*/ 61 w 35"/>
                  <a:gd name="T1" fmla="*/ 0 h 26"/>
                  <a:gd name="T2" fmla="*/ 8 w 35"/>
                  <a:gd name="T3" fmla="*/ 0 h 26"/>
                  <a:gd name="T4" fmla="*/ 0 w 35"/>
                  <a:gd name="T5" fmla="*/ 8 h 26"/>
                  <a:gd name="T6" fmla="*/ 0 w 35"/>
                  <a:gd name="T7" fmla="*/ 43 h 26"/>
                  <a:gd name="T8" fmla="*/ 8 w 35"/>
                  <a:gd name="T9" fmla="*/ 51 h 26"/>
                  <a:gd name="T10" fmla="*/ 61 w 35"/>
                  <a:gd name="T11" fmla="*/ 51 h 26"/>
                  <a:gd name="T12" fmla="*/ 69 w 35"/>
                  <a:gd name="T13" fmla="*/ 43 h 26"/>
                  <a:gd name="T14" fmla="*/ 69 w 35"/>
                  <a:gd name="T15" fmla="*/ 8 h 26"/>
                  <a:gd name="T16" fmla="*/ 61 w 35"/>
                  <a:gd name="T17" fmla="*/ 0 h 26"/>
                  <a:gd name="T18" fmla="*/ 12 w 35"/>
                  <a:gd name="T19" fmla="*/ 4 h 26"/>
                  <a:gd name="T20" fmla="*/ 55 w 35"/>
                  <a:gd name="T21" fmla="*/ 4 h 26"/>
                  <a:gd name="T22" fmla="*/ 63 w 35"/>
                  <a:gd name="T23" fmla="*/ 14 h 26"/>
                  <a:gd name="T24" fmla="*/ 63 w 35"/>
                  <a:gd name="T25" fmla="*/ 39 h 26"/>
                  <a:gd name="T26" fmla="*/ 55 w 35"/>
                  <a:gd name="T27" fmla="*/ 49 h 26"/>
                  <a:gd name="T28" fmla="*/ 12 w 35"/>
                  <a:gd name="T29" fmla="*/ 49 h 26"/>
                  <a:gd name="T30" fmla="*/ 4 w 35"/>
                  <a:gd name="T31" fmla="*/ 39 h 26"/>
                  <a:gd name="T32" fmla="*/ 4 w 35"/>
                  <a:gd name="T33" fmla="*/ 12 h 26"/>
                  <a:gd name="T34" fmla="*/ 12 w 35"/>
                  <a:gd name="T35" fmla="*/ 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5" y="24"/>
                      <a:pt x="35" y="2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2580" y="534"/>
                <a:ext cx="64" cy="49"/>
              </a:xfrm>
              <a:custGeom>
                <a:avLst/>
                <a:gdLst>
                  <a:gd name="T0" fmla="*/ 64 w 32"/>
                  <a:gd name="T1" fmla="*/ 49 h 25"/>
                  <a:gd name="T2" fmla="*/ 0 w 32"/>
                  <a:gd name="T3" fmla="*/ 49 h 25"/>
                  <a:gd name="T4" fmla="*/ 0 w 32"/>
                  <a:gd name="T5" fmla="*/ 12 h 25"/>
                  <a:gd name="T6" fmla="*/ 12 w 32"/>
                  <a:gd name="T7" fmla="*/ 0 h 25"/>
                  <a:gd name="T8" fmla="*/ 64 w 32"/>
                  <a:gd name="T9" fmla="*/ 0 h 25"/>
                  <a:gd name="T10" fmla="*/ 64 w 3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 bwMode="auto">
              <a:xfrm>
                <a:off x="2578" y="532"/>
                <a:ext cx="68" cy="53"/>
              </a:xfrm>
              <a:custGeom>
                <a:avLst/>
                <a:gdLst>
                  <a:gd name="T0" fmla="*/ 62 w 34"/>
                  <a:gd name="T1" fmla="*/ 0 h 27"/>
                  <a:gd name="T2" fmla="*/ 8 w 34"/>
                  <a:gd name="T3" fmla="*/ 0 h 27"/>
                  <a:gd name="T4" fmla="*/ 0 w 34"/>
                  <a:gd name="T5" fmla="*/ 8 h 27"/>
                  <a:gd name="T6" fmla="*/ 0 w 34"/>
                  <a:gd name="T7" fmla="*/ 43 h 27"/>
                  <a:gd name="T8" fmla="*/ 8 w 34"/>
                  <a:gd name="T9" fmla="*/ 51 h 27"/>
                  <a:gd name="T10" fmla="*/ 60 w 34"/>
                  <a:gd name="T11" fmla="*/ 53 h 27"/>
                  <a:gd name="T12" fmla="*/ 68 w 34"/>
                  <a:gd name="T13" fmla="*/ 43 h 27"/>
                  <a:gd name="T14" fmla="*/ 68 w 34"/>
                  <a:gd name="T15" fmla="*/ 10 h 27"/>
                  <a:gd name="T16" fmla="*/ 62 w 34"/>
                  <a:gd name="T17" fmla="*/ 0 h 27"/>
                  <a:gd name="T18" fmla="*/ 12 w 34"/>
                  <a:gd name="T19" fmla="*/ 4 h 27"/>
                  <a:gd name="T20" fmla="*/ 56 w 34"/>
                  <a:gd name="T21" fmla="*/ 4 h 27"/>
                  <a:gd name="T22" fmla="*/ 64 w 34"/>
                  <a:gd name="T23" fmla="*/ 14 h 27"/>
                  <a:gd name="T24" fmla="*/ 62 w 34"/>
                  <a:gd name="T25" fmla="*/ 41 h 27"/>
                  <a:gd name="T26" fmla="*/ 56 w 34"/>
                  <a:gd name="T27" fmla="*/ 49 h 27"/>
                  <a:gd name="T28" fmla="*/ 10 w 34"/>
                  <a:gd name="T29" fmla="*/ 49 h 27"/>
                  <a:gd name="T30" fmla="*/ 4 w 34"/>
                  <a:gd name="T31" fmla="*/ 39 h 27"/>
                  <a:gd name="T32" fmla="*/ 4 w 34"/>
                  <a:gd name="T33" fmla="*/ 14 h 27"/>
                  <a:gd name="T34" fmla="*/ 12 w 34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3"/>
                      <a:pt x="30" y="25"/>
                      <a:pt x="28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2" y="23"/>
                      <a:pt x="2" y="2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4" name="Freeform 56"/>
              <p:cNvSpPr>
                <a:spLocks/>
              </p:cNvSpPr>
              <p:nvPr/>
            </p:nvSpPr>
            <p:spPr bwMode="auto">
              <a:xfrm>
                <a:off x="2659" y="531"/>
                <a:ext cx="65" cy="49"/>
              </a:xfrm>
              <a:custGeom>
                <a:avLst/>
                <a:gdLst>
                  <a:gd name="T0" fmla="*/ 65 w 33"/>
                  <a:gd name="T1" fmla="*/ 49 h 25"/>
                  <a:gd name="T2" fmla="*/ 0 w 33"/>
                  <a:gd name="T3" fmla="*/ 49 h 25"/>
                  <a:gd name="T4" fmla="*/ 2 w 33"/>
                  <a:gd name="T5" fmla="*/ 12 h 25"/>
                  <a:gd name="T6" fmla="*/ 12 w 33"/>
                  <a:gd name="T7" fmla="*/ 0 h 25"/>
                  <a:gd name="T8" fmla="*/ 65 w 33"/>
                  <a:gd name="T9" fmla="*/ 2 h 25"/>
                  <a:gd name="T10" fmla="*/ 65 w 33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33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25"/>
                      <a:pt x="33" y="25"/>
                      <a:pt x="33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5" name="Freeform 57"/>
              <p:cNvSpPr>
                <a:spLocks noEditPoints="1"/>
              </p:cNvSpPr>
              <p:nvPr/>
            </p:nvSpPr>
            <p:spPr bwMode="auto">
              <a:xfrm>
                <a:off x="2660" y="532"/>
                <a:ext cx="69" cy="53"/>
              </a:xfrm>
              <a:custGeom>
                <a:avLst/>
                <a:gdLst>
                  <a:gd name="T0" fmla="*/ 61 w 35"/>
                  <a:gd name="T1" fmla="*/ 0 h 27"/>
                  <a:gd name="T2" fmla="*/ 8 w 35"/>
                  <a:gd name="T3" fmla="*/ 0 h 27"/>
                  <a:gd name="T4" fmla="*/ 2 w 35"/>
                  <a:gd name="T5" fmla="*/ 10 h 27"/>
                  <a:gd name="T6" fmla="*/ 2 w 35"/>
                  <a:gd name="T7" fmla="*/ 43 h 27"/>
                  <a:gd name="T8" fmla="*/ 8 w 35"/>
                  <a:gd name="T9" fmla="*/ 53 h 27"/>
                  <a:gd name="T10" fmla="*/ 61 w 35"/>
                  <a:gd name="T11" fmla="*/ 53 h 27"/>
                  <a:gd name="T12" fmla="*/ 69 w 35"/>
                  <a:gd name="T13" fmla="*/ 43 h 27"/>
                  <a:gd name="T14" fmla="*/ 69 w 35"/>
                  <a:gd name="T15" fmla="*/ 10 h 27"/>
                  <a:gd name="T16" fmla="*/ 61 w 35"/>
                  <a:gd name="T17" fmla="*/ 0 h 27"/>
                  <a:gd name="T18" fmla="*/ 12 w 35"/>
                  <a:gd name="T19" fmla="*/ 4 h 27"/>
                  <a:gd name="T20" fmla="*/ 55 w 35"/>
                  <a:gd name="T21" fmla="*/ 6 h 27"/>
                  <a:gd name="T22" fmla="*/ 63 w 35"/>
                  <a:gd name="T23" fmla="*/ 14 h 27"/>
                  <a:gd name="T24" fmla="*/ 63 w 35"/>
                  <a:gd name="T25" fmla="*/ 41 h 27"/>
                  <a:gd name="T26" fmla="*/ 55 w 35"/>
                  <a:gd name="T27" fmla="*/ 49 h 27"/>
                  <a:gd name="T28" fmla="*/ 12 w 35"/>
                  <a:gd name="T29" fmla="*/ 49 h 27"/>
                  <a:gd name="T30" fmla="*/ 4 w 35"/>
                  <a:gd name="T31" fmla="*/ 41 h 27"/>
                  <a:gd name="T32" fmla="*/ 6 w 35"/>
                  <a:gd name="T33" fmla="*/ 14 h 27"/>
                  <a:gd name="T34" fmla="*/ 12 w 35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3"/>
                      <a:pt x="33" y="0"/>
                      <a:pt x="31" y="0"/>
                    </a:cubicBezTo>
                    <a:moveTo>
                      <a:pt x="6" y="2"/>
                    </a:moveTo>
                    <a:cubicBezTo>
                      <a:pt x="28" y="3"/>
                      <a:pt x="28" y="3"/>
                      <a:pt x="28" y="3"/>
                    </a:cubicBezTo>
                    <a:cubicBezTo>
                      <a:pt x="31" y="3"/>
                      <a:pt x="32" y="5"/>
                      <a:pt x="32" y="7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0" y="26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4" y="2"/>
                      <a:pt x="6" y="2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6" name="Freeform 58"/>
              <p:cNvSpPr>
                <a:spLocks/>
              </p:cNvSpPr>
              <p:nvPr/>
            </p:nvSpPr>
            <p:spPr bwMode="auto">
              <a:xfrm>
                <a:off x="2745" y="536"/>
                <a:ext cx="63" cy="49"/>
              </a:xfrm>
              <a:custGeom>
                <a:avLst/>
                <a:gdLst>
                  <a:gd name="T0" fmla="*/ 63 w 32"/>
                  <a:gd name="T1" fmla="*/ 49 h 25"/>
                  <a:gd name="T2" fmla="*/ 0 w 32"/>
                  <a:gd name="T3" fmla="*/ 47 h 25"/>
                  <a:gd name="T4" fmla="*/ 0 w 32"/>
                  <a:gd name="T5" fmla="*/ 10 h 25"/>
                  <a:gd name="T6" fmla="*/ 12 w 32"/>
                  <a:gd name="T7" fmla="*/ 0 h 25"/>
                  <a:gd name="T8" fmla="*/ 63 w 32"/>
                  <a:gd name="T9" fmla="*/ 0 h 25"/>
                  <a:gd name="T10" fmla="*/ 63 w 3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5"/>
                      <a:pt x="32" y="25"/>
                      <a:pt x="32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7" name="Freeform 59"/>
              <p:cNvSpPr>
                <a:spLocks noEditPoints="1"/>
              </p:cNvSpPr>
              <p:nvPr/>
            </p:nvSpPr>
            <p:spPr bwMode="auto">
              <a:xfrm>
                <a:off x="2743" y="534"/>
                <a:ext cx="69" cy="51"/>
              </a:xfrm>
              <a:custGeom>
                <a:avLst/>
                <a:gdLst>
                  <a:gd name="T0" fmla="*/ 61 w 35"/>
                  <a:gd name="T1" fmla="*/ 0 h 26"/>
                  <a:gd name="T2" fmla="*/ 8 w 35"/>
                  <a:gd name="T3" fmla="*/ 0 h 26"/>
                  <a:gd name="T4" fmla="*/ 0 w 35"/>
                  <a:gd name="T5" fmla="*/ 8 h 26"/>
                  <a:gd name="T6" fmla="*/ 0 w 35"/>
                  <a:gd name="T7" fmla="*/ 43 h 26"/>
                  <a:gd name="T8" fmla="*/ 8 w 35"/>
                  <a:gd name="T9" fmla="*/ 51 h 26"/>
                  <a:gd name="T10" fmla="*/ 61 w 35"/>
                  <a:gd name="T11" fmla="*/ 51 h 26"/>
                  <a:gd name="T12" fmla="*/ 69 w 35"/>
                  <a:gd name="T13" fmla="*/ 43 h 26"/>
                  <a:gd name="T14" fmla="*/ 69 w 35"/>
                  <a:gd name="T15" fmla="*/ 8 h 26"/>
                  <a:gd name="T16" fmla="*/ 61 w 35"/>
                  <a:gd name="T17" fmla="*/ 0 h 26"/>
                  <a:gd name="T18" fmla="*/ 12 w 35"/>
                  <a:gd name="T19" fmla="*/ 4 h 26"/>
                  <a:gd name="T20" fmla="*/ 55 w 35"/>
                  <a:gd name="T21" fmla="*/ 4 h 26"/>
                  <a:gd name="T22" fmla="*/ 63 w 35"/>
                  <a:gd name="T23" fmla="*/ 14 h 26"/>
                  <a:gd name="T24" fmla="*/ 63 w 35"/>
                  <a:gd name="T25" fmla="*/ 39 h 26"/>
                  <a:gd name="T26" fmla="*/ 55 w 35"/>
                  <a:gd name="T27" fmla="*/ 49 h 26"/>
                  <a:gd name="T28" fmla="*/ 12 w 35"/>
                  <a:gd name="T29" fmla="*/ 49 h 26"/>
                  <a:gd name="T30" fmla="*/ 4 w 35"/>
                  <a:gd name="T31" fmla="*/ 39 h 26"/>
                  <a:gd name="T32" fmla="*/ 4 w 35"/>
                  <a:gd name="T33" fmla="*/ 12 h 26"/>
                  <a:gd name="T34" fmla="*/ 12 w 35"/>
                  <a:gd name="T35" fmla="*/ 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5" y="24"/>
                      <a:pt x="35" y="2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3" y="0"/>
                      <a:pt x="31" y="0"/>
                    </a:cubicBezTo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6" y="2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2828" y="536"/>
                <a:ext cx="64" cy="49"/>
              </a:xfrm>
              <a:custGeom>
                <a:avLst/>
                <a:gdLst>
                  <a:gd name="T0" fmla="*/ 64 w 32"/>
                  <a:gd name="T1" fmla="*/ 49 h 25"/>
                  <a:gd name="T2" fmla="*/ 0 w 32"/>
                  <a:gd name="T3" fmla="*/ 49 h 25"/>
                  <a:gd name="T4" fmla="*/ 0 w 32"/>
                  <a:gd name="T5" fmla="*/ 12 h 25"/>
                  <a:gd name="T6" fmla="*/ 12 w 32"/>
                  <a:gd name="T7" fmla="*/ 0 h 25"/>
                  <a:gd name="T8" fmla="*/ 64 w 32"/>
                  <a:gd name="T9" fmla="*/ 0 h 25"/>
                  <a:gd name="T10" fmla="*/ 64 w 3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9" name="Freeform 61"/>
              <p:cNvSpPr>
                <a:spLocks noEditPoints="1"/>
              </p:cNvSpPr>
              <p:nvPr/>
            </p:nvSpPr>
            <p:spPr bwMode="auto">
              <a:xfrm>
                <a:off x="2826" y="534"/>
                <a:ext cx="68" cy="53"/>
              </a:xfrm>
              <a:custGeom>
                <a:avLst/>
                <a:gdLst>
                  <a:gd name="T0" fmla="*/ 62 w 34"/>
                  <a:gd name="T1" fmla="*/ 0 h 27"/>
                  <a:gd name="T2" fmla="*/ 8 w 34"/>
                  <a:gd name="T3" fmla="*/ 0 h 27"/>
                  <a:gd name="T4" fmla="*/ 0 w 34"/>
                  <a:gd name="T5" fmla="*/ 8 h 27"/>
                  <a:gd name="T6" fmla="*/ 0 w 34"/>
                  <a:gd name="T7" fmla="*/ 43 h 27"/>
                  <a:gd name="T8" fmla="*/ 8 w 34"/>
                  <a:gd name="T9" fmla="*/ 51 h 27"/>
                  <a:gd name="T10" fmla="*/ 60 w 34"/>
                  <a:gd name="T11" fmla="*/ 53 h 27"/>
                  <a:gd name="T12" fmla="*/ 68 w 34"/>
                  <a:gd name="T13" fmla="*/ 43 h 27"/>
                  <a:gd name="T14" fmla="*/ 68 w 34"/>
                  <a:gd name="T15" fmla="*/ 10 h 27"/>
                  <a:gd name="T16" fmla="*/ 62 w 34"/>
                  <a:gd name="T17" fmla="*/ 0 h 27"/>
                  <a:gd name="T18" fmla="*/ 12 w 34"/>
                  <a:gd name="T19" fmla="*/ 4 h 27"/>
                  <a:gd name="T20" fmla="*/ 56 w 34"/>
                  <a:gd name="T21" fmla="*/ 4 h 27"/>
                  <a:gd name="T22" fmla="*/ 64 w 34"/>
                  <a:gd name="T23" fmla="*/ 14 h 27"/>
                  <a:gd name="T24" fmla="*/ 62 w 34"/>
                  <a:gd name="T25" fmla="*/ 41 h 27"/>
                  <a:gd name="T26" fmla="*/ 56 w 34"/>
                  <a:gd name="T27" fmla="*/ 49 h 27"/>
                  <a:gd name="T28" fmla="*/ 10 w 34"/>
                  <a:gd name="T29" fmla="*/ 49 h 27"/>
                  <a:gd name="T30" fmla="*/ 4 w 34"/>
                  <a:gd name="T31" fmla="*/ 39 h 27"/>
                  <a:gd name="T32" fmla="*/ 4 w 34"/>
                  <a:gd name="T33" fmla="*/ 14 h 27"/>
                  <a:gd name="T34" fmla="*/ 12 w 34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3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1" y="0"/>
                    </a:cubicBezTo>
                    <a:close/>
                    <a:moveTo>
                      <a:pt x="6" y="2"/>
                    </a:moveTo>
                    <a:cubicBezTo>
                      <a:pt x="28" y="2"/>
                      <a:pt x="28" y="2"/>
                      <a:pt x="28" y="2"/>
                    </a:cubicBezTo>
                    <a:cubicBezTo>
                      <a:pt x="30" y="2"/>
                      <a:pt x="32" y="4"/>
                      <a:pt x="32" y="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3"/>
                      <a:pt x="30" y="25"/>
                      <a:pt x="28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2" y="23"/>
                      <a:pt x="2" y="2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0" name="Freeform 62"/>
              <p:cNvSpPr>
                <a:spLocks/>
              </p:cNvSpPr>
              <p:nvPr/>
            </p:nvSpPr>
            <p:spPr bwMode="auto">
              <a:xfrm>
                <a:off x="2909" y="536"/>
                <a:ext cx="123" cy="49"/>
              </a:xfrm>
              <a:custGeom>
                <a:avLst/>
                <a:gdLst>
                  <a:gd name="T0" fmla="*/ 123 w 62"/>
                  <a:gd name="T1" fmla="*/ 49 h 25"/>
                  <a:gd name="T2" fmla="*/ 0 w 62"/>
                  <a:gd name="T3" fmla="*/ 49 h 25"/>
                  <a:gd name="T4" fmla="*/ 2 w 62"/>
                  <a:gd name="T5" fmla="*/ 12 h 25"/>
                  <a:gd name="T6" fmla="*/ 12 w 62"/>
                  <a:gd name="T7" fmla="*/ 0 h 25"/>
                  <a:gd name="T8" fmla="*/ 123 w 62"/>
                  <a:gd name="T9" fmla="*/ 2 h 25"/>
                  <a:gd name="T10" fmla="*/ 123 w 6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" h="25">
                    <a:moveTo>
                      <a:pt x="62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62" y="1"/>
                      <a:pt x="62" y="1"/>
                      <a:pt x="62" y="1"/>
                    </a:cubicBezTo>
                    <a:lnTo>
                      <a:pt x="62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1" name="Freeform 63"/>
              <p:cNvSpPr>
                <a:spLocks noEditPoints="1"/>
              </p:cNvSpPr>
              <p:nvPr/>
            </p:nvSpPr>
            <p:spPr bwMode="auto">
              <a:xfrm>
                <a:off x="2909" y="534"/>
                <a:ext cx="127" cy="53"/>
              </a:xfrm>
              <a:custGeom>
                <a:avLst/>
                <a:gdLst>
                  <a:gd name="T0" fmla="*/ 119 w 64"/>
                  <a:gd name="T1" fmla="*/ 2 h 27"/>
                  <a:gd name="T2" fmla="*/ 8 w 64"/>
                  <a:gd name="T3" fmla="*/ 0 h 27"/>
                  <a:gd name="T4" fmla="*/ 0 w 64"/>
                  <a:gd name="T5" fmla="*/ 10 h 27"/>
                  <a:gd name="T6" fmla="*/ 0 w 64"/>
                  <a:gd name="T7" fmla="*/ 43 h 27"/>
                  <a:gd name="T8" fmla="*/ 6 w 64"/>
                  <a:gd name="T9" fmla="*/ 53 h 27"/>
                  <a:gd name="T10" fmla="*/ 119 w 64"/>
                  <a:gd name="T11" fmla="*/ 53 h 27"/>
                  <a:gd name="T12" fmla="*/ 125 w 64"/>
                  <a:gd name="T13" fmla="*/ 45 h 27"/>
                  <a:gd name="T14" fmla="*/ 127 w 64"/>
                  <a:gd name="T15" fmla="*/ 10 h 27"/>
                  <a:gd name="T16" fmla="*/ 119 w 64"/>
                  <a:gd name="T17" fmla="*/ 2 h 27"/>
                  <a:gd name="T18" fmla="*/ 10 w 64"/>
                  <a:gd name="T19" fmla="*/ 4 h 27"/>
                  <a:gd name="T20" fmla="*/ 113 w 64"/>
                  <a:gd name="T21" fmla="*/ 6 h 27"/>
                  <a:gd name="T22" fmla="*/ 121 w 64"/>
                  <a:gd name="T23" fmla="*/ 14 h 27"/>
                  <a:gd name="T24" fmla="*/ 121 w 64"/>
                  <a:gd name="T25" fmla="*/ 41 h 27"/>
                  <a:gd name="T26" fmla="*/ 113 w 64"/>
                  <a:gd name="T27" fmla="*/ 51 h 27"/>
                  <a:gd name="T28" fmla="*/ 10 w 64"/>
                  <a:gd name="T29" fmla="*/ 49 h 27"/>
                  <a:gd name="T30" fmla="*/ 2 w 64"/>
                  <a:gd name="T31" fmla="*/ 41 h 27"/>
                  <a:gd name="T32" fmla="*/ 4 w 64"/>
                  <a:gd name="T33" fmla="*/ 14 h 27"/>
                  <a:gd name="T34" fmla="*/ 10 w 64"/>
                  <a:gd name="T35" fmla="*/ 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4" h="27">
                    <a:moveTo>
                      <a:pt x="60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2" y="27"/>
                      <a:pt x="63" y="25"/>
                      <a:pt x="63" y="23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3"/>
                      <a:pt x="62" y="1"/>
                      <a:pt x="60" y="1"/>
                    </a:cubicBezTo>
                    <a:close/>
                    <a:moveTo>
                      <a:pt x="5" y="2"/>
                    </a:moveTo>
                    <a:cubicBezTo>
                      <a:pt x="57" y="3"/>
                      <a:pt x="57" y="3"/>
                      <a:pt x="57" y="3"/>
                    </a:cubicBezTo>
                    <a:cubicBezTo>
                      <a:pt x="59" y="3"/>
                      <a:pt x="61" y="5"/>
                      <a:pt x="61" y="7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4"/>
                      <a:pt x="59" y="26"/>
                      <a:pt x="57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1" y="23"/>
                      <a:pt x="1" y="21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4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2969" y="605"/>
                <a:ext cx="63" cy="50"/>
              </a:xfrm>
              <a:custGeom>
                <a:avLst/>
                <a:gdLst>
                  <a:gd name="T0" fmla="*/ 0 w 32"/>
                  <a:gd name="T1" fmla="*/ 50 h 25"/>
                  <a:gd name="T2" fmla="*/ 63 w 32"/>
                  <a:gd name="T3" fmla="*/ 50 h 25"/>
                  <a:gd name="T4" fmla="*/ 63 w 32"/>
                  <a:gd name="T5" fmla="*/ 12 h 25"/>
                  <a:gd name="T6" fmla="*/ 53 w 32"/>
                  <a:gd name="T7" fmla="*/ 0 h 25"/>
                  <a:gd name="T8" fmla="*/ 0 w 32"/>
                  <a:gd name="T9" fmla="*/ 0 h 25"/>
                  <a:gd name="T10" fmla="*/ 0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30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3" name="Freeform 65"/>
              <p:cNvSpPr>
                <a:spLocks noEditPoints="1"/>
              </p:cNvSpPr>
              <p:nvPr/>
            </p:nvSpPr>
            <p:spPr bwMode="auto">
              <a:xfrm>
                <a:off x="2967" y="603"/>
                <a:ext cx="67" cy="54"/>
              </a:xfrm>
              <a:custGeom>
                <a:avLst/>
                <a:gdLst>
                  <a:gd name="T0" fmla="*/ 0 w 34"/>
                  <a:gd name="T1" fmla="*/ 10 h 27"/>
                  <a:gd name="T2" fmla="*/ 0 w 34"/>
                  <a:gd name="T3" fmla="*/ 44 h 27"/>
                  <a:gd name="T4" fmla="*/ 6 w 34"/>
                  <a:gd name="T5" fmla="*/ 54 h 27"/>
                  <a:gd name="T6" fmla="*/ 59 w 34"/>
                  <a:gd name="T7" fmla="*/ 54 h 27"/>
                  <a:gd name="T8" fmla="*/ 67 w 34"/>
                  <a:gd name="T9" fmla="*/ 44 h 27"/>
                  <a:gd name="T10" fmla="*/ 67 w 34"/>
                  <a:gd name="T11" fmla="*/ 10 h 27"/>
                  <a:gd name="T12" fmla="*/ 61 w 34"/>
                  <a:gd name="T13" fmla="*/ 0 h 27"/>
                  <a:gd name="T14" fmla="*/ 8 w 34"/>
                  <a:gd name="T15" fmla="*/ 0 h 27"/>
                  <a:gd name="T16" fmla="*/ 0 w 34"/>
                  <a:gd name="T17" fmla="*/ 10 h 27"/>
                  <a:gd name="T18" fmla="*/ 63 w 34"/>
                  <a:gd name="T19" fmla="*/ 14 h 27"/>
                  <a:gd name="T20" fmla="*/ 63 w 34"/>
                  <a:gd name="T21" fmla="*/ 42 h 27"/>
                  <a:gd name="T22" fmla="*/ 55 w 34"/>
                  <a:gd name="T23" fmla="*/ 50 h 27"/>
                  <a:gd name="T24" fmla="*/ 12 w 34"/>
                  <a:gd name="T25" fmla="*/ 50 h 27"/>
                  <a:gd name="T26" fmla="*/ 6 w 34"/>
                  <a:gd name="T27" fmla="*/ 42 h 27"/>
                  <a:gd name="T28" fmla="*/ 6 w 34"/>
                  <a:gd name="T29" fmla="*/ 14 h 27"/>
                  <a:gd name="T30" fmla="*/ 12 w 34"/>
                  <a:gd name="T31" fmla="*/ 4 h 27"/>
                  <a:gd name="T32" fmla="*/ 57 w 34"/>
                  <a:gd name="T33" fmla="*/ 4 h 27"/>
                  <a:gd name="T34" fmla="*/ 63 w 3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2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1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3"/>
                      <a:pt x="32" y="5"/>
                      <a:pt x="32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4" name="Freeform 66"/>
              <p:cNvSpPr>
                <a:spLocks/>
              </p:cNvSpPr>
              <p:nvPr/>
            </p:nvSpPr>
            <p:spPr bwMode="auto">
              <a:xfrm>
                <a:off x="2886" y="605"/>
                <a:ext cx="65" cy="50"/>
              </a:xfrm>
              <a:custGeom>
                <a:avLst/>
                <a:gdLst>
                  <a:gd name="T0" fmla="*/ 0 w 33"/>
                  <a:gd name="T1" fmla="*/ 50 h 25"/>
                  <a:gd name="T2" fmla="*/ 63 w 33"/>
                  <a:gd name="T3" fmla="*/ 50 h 25"/>
                  <a:gd name="T4" fmla="*/ 65 w 33"/>
                  <a:gd name="T5" fmla="*/ 12 h 25"/>
                  <a:gd name="T6" fmla="*/ 53 w 33"/>
                  <a:gd name="T7" fmla="*/ 0 h 25"/>
                  <a:gd name="T8" fmla="*/ 2 w 33"/>
                  <a:gd name="T9" fmla="*/ 0 h 25"/>
                  <a:gd name="T10" fmla="*/ 0 w 33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3"/>
                      <a:pt x="30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5" name="Freeform 67"/>
              <p:cNvSpPr>
                <a:spLocks noEditPoints="1"/>
              </p:cNvSpPr>
              <p:nvPr/>
            </p:nvSpPr>
            <p:spPr bwMode="auto">
              <a:xfrm>
                <a:off x="2884" y="603"/>
                <a:ext cx="69" cy="54"/>
              </a:xfrm>
              <a:custGeom>
                <a:avLst/>
                <a:gdLst>
                  <a:gd name="T0" fmla="*/ 0 w 35"/>
                  <a:gd name="T1" fmla="*/ 8 h 27"/>
                  <a:gd name="T2" fmla="*/ 0 w 35"/>
                  <a:gd name="T3" fmla="*/ 44 h 27"/>
                  <a:gd name="T4" fmla="*/ 8 w 35"/>
                  <a:gd name="T5" fmla="*/ 52 h 27"/>
                  <a:gd name="T6" fmla="*/ 61 w 35"/>
                  <a:gd name="T7" fmla="*/ 52 h 27"/>
                  <a:gd name="T8" fmla="*/ 67 w 35"/>
                  <a:gd name="T9" fmla="*/ 44 h 27"/>
                  <a:gd name="T10" fmla="*/ 69 w 35"/>
                  <a:gd name="T11" fmla="*/ 10 h 27"/>
                  <a:gd name="T12" fmla="*/ 61 w 35"/>
                  <a:gd name="T13" fmla="*/ 0 h 27"/>
                  <a:gd name="T14" fmla="*/ 8 w 35"/>
                  <a:gd name="T15" fmla="*/ 0 h 27"/>
                  <a:gd name="T16" fmla="*/ 0 w 35"/>
                  <a:gd name="T17" fmla="*/ 8 h 27"/>
                  <a:gd name="T18" fmla="*/ 65 w 35"/>
                  <a:gd name="T19" fmla="*/ 14 h 27"/>
                  <a:gd name="T20" fmla="*/ 65 w 35"/>
                  <a:gd name="T21" fmla="*/ 42 h 27"/>
                  <a:gd name="T22" fmla="*/ 57 w 35"/>
                  <a:gd name="T23" fmla="*/ 50 h 27"/>
                  <a:gd name="T24" fmla="*/ 14 w 35"/>
                  <a:gd name="T25" fmla="*/ 50 h 27"/>
                  <a:gd name="T26" fmla="*/ 6 w 35"/>
                  <a:gd name="T27" fmla="*/ 40 h 27"/>
                  <a:gd name="T28" fmla="*/ 6 w 35"/>
                  <a:gd name="T29" fmla="*/ 12 h 27"/>
                  <a:gd name="T30" fmla="*/ 14 w 35"/>
                  <a:gd name="T31" fmla="*/ 4 h 27"/>
                  <a:gd name="T32" fmla="*/ 57 w 35"/>
                  <a:gd name="T33" fmla="*/ 4 h 27"/>
                  <a:gd name="T34" fmla="*/ 65 w 35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0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7"/>
                      <a:pt x="34" y="24"/>
                      <a:pt x="34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4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6" name="Freeform 68"/>
              <p:cNvSpPr>
                <a:spLocks/>
              </p:cNvSpPr>
              <p:nvPr/>
            </p:nvSpPr>
            <p:spPr bwMode="auto">
              <a:xfrm>
                <a:off x="2804" y="605"/>
                <a:ext cx="64" cy="48"/>
              </a:xfrm>
              <a:custGeom>
                <a:avLst/>
                <a:gdLst>
                  <a:gd name="T0" fmla="*/ 0 w 32"/>
                  <a:gd name="T1" fmla="*/ 48 h 24"/>
                  <a:gd name="T2" fmla="*/ 64 w 32"/>
                  <a:gd name="T3" fmla="*/ 48 h 24"/>
                  <a:gd name="T4" fmla="*/ 64 w 32"/>
                  <a:gd name="T5" fmla="*/ 12 h 24"/>
                  <a:gd name="T6" fmla="*/ 52 w 32"/>
                  <a:gd name="T7" fmla="*/ 0 h 24"/>
                  <a:gd name="T8" fmla="*/ 0 w 32"/>
                  <a:gd name="T9" fmla="*/ 0 h 24"/>
                  <a:gd name="T10" fmla="*/ 0 w 32"/>
                  <a:gd name="T11" fmla="*/ 4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24"/>
                    </a:move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2"/>
                      <a:pt x="29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7" name="Freeform 69"/>
              <p:cNvSpPr>
                <a:spLocks noEditPoints="1"/>
              </p:cNvSpPr>
              <p:nvPr/>
            </p:nvSpPr>
            <p:spPr bwMode="auto">
              <a:xfrm>
                <a:off x="2800" y="601"/>
                <a:ext cx="70" cy="54"/>
              </a:xfrm>
              <a:custGeom>
                <a:avLst/>
                <a:gdLst>
                  <a:gd name="T0" fmla="*/ 0 w 35"/>
                  <a:gd name="T1" fmla="*/ 10 h 27"/>
                  <a:gd name="T2" fmla="*/ 0 w 35"/>
                  <a:gd name="T3" fmla="*/ 44 h 27"/>
                  <a:gd name="T4" fmla="*/ 8 w 35"/>
                  <a:gd name="T5" fmla="*/ 54 h 27"/>
                  <a:gd name="T6" fmla="*/ 62 w 35"/>
                  <a:gd name="T7" fmla="*/ 54 h 27"/>
                  <a:gd name="T8" fmla="*/ 70 w 35"/>
                  <a:gd name="T9" fmla="*/ 46 h 27"/>
                  <a:gd name="T10" fmla="*/ 70 w 35"/>
                  <a:gd name="T11" fmla="*/ 10 h 27"/>
                  <a:gd name="T12" fmla="*/ 62 w 35"/>
                  <a:gd name="T13" fmla="*/ 2 h 27"/>
                  <a:gd name="T14" fmla="*/ 8 w 35"/>
                  <a:gd name="T15" fmla="*/ 0 h 27"/>
                  <a:gd name="T16" fmla="*/ 0 w 35"/>
                  <a:gd name="T17" fmla="*/ 10 h 27"/>
                  <a:gd name="T18" fmla="*/ 66 w 35"/>
                  <a:gd name="T19" fmla="*/ 14 h 27"/>
                  <a:gd name="T20" fmla="*/ 66 w 35"/>
                  <a:gd name="T21" fmla="*/ 42 h 27"/>
                  <a:gd name="T22" fmla="*/ 58 w 35"/>
                  <a:gd name="T23" fmla="*/ 52 h 27"/>
                  <a:gd name="T24" fmla="*/ 14 w 35"/>
                  <a:gd name="T25" fmla="*/ 52 h 27"/>
                  <a:gd name="T26" fmla="*/ 6 w 35"/>
                  <a:gd name="T27" fmla="*/ 42 h 27"/>
                  <a:gd name="T28" fmla="*/ 6 w 35"/>
                  <a:gd name="T29" fmla="*/ 14 h 27"/>
                  <a:gd name="T30" fmla="*/ 14 w 35"/>
                  <a:gd name="T31" fmla="*/ 6 h 27"/>
                  <a:gd name="T32" fmla="*/ 58 w 35"/>
                  <a:gd name="T33" fmla="*/ 6 h 27"/>
                  <a:gd name="T34" fmla="*/ 66 w 35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3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3"/>
                      <a:pt x="33" y="1"/>
                      <a:pt x="3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0" y="5"/>
                    </a:cubicBezTo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4"/>
                      <a:pt x="31" y="26"/>
                      <a:pt x="29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1" y="3"/>
                      <a:pt x="33" y="5"/>
                      <a:pt x="33" y="7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8" name="Freeform 70"/>
              <p:cNvSpPr>
                <a:spLocks/>
              </p:cNvSpPr>
              <p:nvPr/>
            </p:nvSpPr>
            <p:spPr bwMode="auto">
              <a:xfrm>
                <a:off x="2721" y="603"/>
                <a:ext cx="64" cy="50"/>
              </a:xfrm>
              <a:custGeom>
                <a:avLst/>
                <a:gdLst>
                  <a:gd name="T0" fmla="*/ 0 w 32"/>
                  <a:gd name="T1" fmla="*/ 50 h 25"/>
                  <a:gd name="T2" fmla="*/ 64 w 32"/>
                  <a:gd name="T3" fmla="*/ 50 h 25"/>
                  <a:gd name="T4" fmla="*/ 64 w 32"/>
                  <a:gd name="T5" fmla="*/ 12 h 25"/>
                  <a:gd name="T6" fmla="*/ 52 w 32"/>
                  <a:gd name="T7" fmla="*/ 0 h 25"/>
                  <a:gd name="T8" fmla="*/ 0 w 32"/>
                  <a:gd name="T9" fmla="*/ 0 h 25"/>
                  <a:gd name="T10" fmla="*/ 0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30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9" name="Freeform 71"/>
              <p:cNvSpPr>
                <a:spLocks noEditPoints="1"/>
              </p:cNvSpPr>
              <p:nvPr/>
            </p:nvSpPr>
            <p:spPr bwMode="auto">
              <a:xfrm>
                <a:off x="2719" y="601"/>
                <a:ext cx="68" cy="54"/>
              </a:xfrm>
              <a:custGeom>
                <a:avLst/>
                <a:gdLst>
                  <a:gd name="T0" fmla="*/ 0 w 34"/>
                  <a:gd name="T1" fmla="*/ 10 h 27"/>
                  <a:gd name="T2" fmla="*/ 0 w 34"/>
                  <a:gd name="T3" fmla="*/ 44 h 27"/>
                  <a:gd name="T4" fmla="*/ 6 w 34"/>
                  <a:gd name="T5" fmla="*/ 54 h 27"/>
                  <a:gd name="T6" fmla="*/ 60 w 34"/>
                  <a:gd name="T7" fmla="*/ 54 h 27"/>
                  <a:gd name="T8" fmla="*/ 68 w 34"/>
                  <a:gd name="T9" fmla="*/ 44 h 27"/>
                  <a:gd name="T10" fmla="*/ 68 w 34"/>
                  <a:gd name="T11" fmla="*/ 10 h 27"/>
                  <a:gd name="T12" fmla="*/ 60 w 34"/>
                  <a:gd name="T13" fmla="*/ 0 h 27"/>
                  <a:gd name="T14" fmla="*/ 8 w 34"/>
                  <a:gd name="T15" fmla="*/ 0 h 27"/>
                  <a:gd name="T16" fmla="*/ 0 w 34"/>
                  <a:gd name="T17" fmla="*/ 10 h 27"/>
                  <a:gd name="T18" fmla="*/ 64 w 34"/>
                  <a:gd name="T19" fmla="*/ 14 h 27"/>
                  <a:gd name="T20" fmla="*/ 64 w 34"/>
                  <a:gd name="T21" fmla="*/ 42 h 27"/>
                  <a:gd name="T22" fmla="*/ 56 w 34"/>
                  <a:gd name="T23" fmla="*/ 50 h 27"/>
                  <a:gd name="T24" fmla="*/ 12 w 34"/>
                  <a:gd name="T25" fmla="*/ 50 h 27"/>
                  <a:gd name="T26" fmla="*/ 4 w 34"/>
                  <a:gd name="T27" fmla="*/ 42 h 27"/>
                  <a:gd name="T28" fmla="*/ 6 w 34"/>
                  <a:gd name="T29" fmla="*/ 14 h 27"/>
                  <a:gd name="T30" fmla="*/ 12 w 34"/>
                  <a:gd name="T31" fmla="*/ 4 h 27"/>
                  <a:gd name="T32" fmla="*/ 58 w 34"/>
                  <a:gd name="T33" fmla="*/ 4 h 27"/>
                  <a:gd name="T34" fmla="*/ 64 w 3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2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3"/>
                      <a:pt x="32" y="5"/>
                      <a:pt x="32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0" name="Freeform 72"/>
              <p:cNvSpPr>
                <a:spLocks/>
              </p:cNvSpPr>
              <p:nvPr/>
            </p:nvSpPr>
            <p:spPr bwMode="auto">
              <a:xfrm>
                <a:off x="2638" y="603"/>
                <a:ext cx="65" cy="50"/>
              </a:xfrm>
              <a:custGeom>
                <a:avLst/>
                <a:gdLst>
                  <a:gd name="T0" fmla="*/ 0 w 33"/>
                  <a:gd name="T1" fmla="*/ 50 h 25"/>
                  <a:gd name="T2" fmla="*/ 63 w 33"/>
                  <a:gd name="T3" fmla="*/ 50 h 25"/>
                  <a:gd name="T4" fmla="*/ 65 w 33"/>
                  <a:gd name="T5" fmla="*/ 12 h 25"/>
                  <a:gd name="T6" fmla="*/ 53 w 33"/>
                  <a:gd name="T7" fmla="*/ 0 h 25"/>
                  <a:gd name="T8" fmla="*/ 2 w 33"/>
                  <a:gd name="T9" fmla="*/ 0 h 25"/>
                  <a:gd name="T10" fmla="*/ 0 w 33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3"/>
                      <a:pt x="30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5"/>
                      <a:pt x="0" y="25"/>
                      <a:pt x="0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1" name="Freeform 73"/>
              <p:cNvSpPr>
                <a:spLocks noEditPoints="1"/>
              </p:cNvSpPr>
              <p:nvPr/>
            </p:nvSpPr>
            <p:spPr bwMode="auto">
              <a:xfrm>
                <a:off x="2636" y="601"/>
                <a:ext cx="69" cy="52"/>
              </a:xfrm>
              <a:custGeom>
                <a:avLst/>
                <a:gdLst>
                  <a:gd name="T0" fmla="*/ 0 w 35"/>
                  <a:gd name="T1" fmla="*/ 8 h 26"/>
                  <a:gd name="T2" fmla="*/ 0 w 35"/>
                  <a:gd name="T3" fmla="*/ 44 h 26"/>
                  <a:gd name="T4" fmla="*/ 8 w 35"/>
                  <a:gd name="T5" fmla="*/ 52 h 26"/>
                  <a:gd name="T6" fmla="*/ 61 w 35"/>
                  <a:gd name="T7" fmla="*/ 52 h 26"/>
                  <a:gd name="T8" fmla="*/ 67 w 35"/>
                  <a:gd name="T9" fmla="*/ 44 h 26"/>
                  <a:gd name="T10" fmla="*/ 69 w 35"/>
                  <a:gd name="T11" fmla="*/ 10 h 26"/>
                  <a:gd name="T12" fmla="*/ 61 w 35"/>
                  <a:gd name="T13" fmla="*/ 0 h 26"/>
                  <a:gd name="T14" fmla="*/ 8 w 35"/>
                  <a:gd name="T15" fmla="*/ 0 h 26"/>
                  <a:gd name="T16" fmla="*/ 0 w 35"/>
                  <a:gd name="T17" fmla="*/ 8 h 26"/>
                  <a:gd name="T18" fmla="*/ 65 w 35"/>
                  <a:gd name="T19" fmla="*/ 14 h 26"/>
                  <a:gd name="T20" fmla="*/ 65 w 35"/>
                  <a:gd name="T21" fmla="*/ 42 h 26"/>
                  <a:gd name="T22" fmla="*/ 57 w 35"/>
                  <a:gd name="T23" fmla="*/ 50 h 26"/>
                  <a:gd name="T24" fmla="*/ 14 w 35"/>
                  <a:gd name="T25" fmla="*/ 50 h 26"/>
                  <a:gd name="T26" fmla="*/ 6 w 35"/>
                  <a:gd name="T27" fmla="*/ 40 h 26"/>
                  <a:gd name="T28" fmla="*/ 6 w 35"/>
                  <a:gd name="T29" fmla="*/ 12 h 26"/>
                  <a:gd name="T30" fmla="*/ 14 w 35"/>
                  <a:gd name="T31" fmla="*/ 4 h 26"/>
                  <a:gd name="T32" fmla="*/ 57 w 35"/>
                  <a:gd name="T33" fmla="*/ 4 h 26"/>
                  <a:gd name="T34" fmla="*/ 65 w 35"/>
                  <a:gd name="T35" fmla="*/ 1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0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4" y="24"/>
                      <a:pt x="34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4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4"/>
                      <a:pt x="33" y="7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2" name="Freeform 74"/>
              <p:cNvSpPr>
                <a:spLocks/>
              </p:cNvSpPr>
              <p:nvPr/>
            </p:nvSpPr>
            <p:spPr bwMode="auto">
              <a:xfrm>
                <a:off x="2557" y="603"/>
                <a:ext cx="63" cy="48"/>
              </a:xfrm>
              <a:custGeom>
                <a:avLst/>
                <a:gdLst>
                  <a:gd name="T0" fmla="*/ 0 w 32"/>
                  <a:gd name="T1" fmla="*/ 48 h 24"/>
                  <a:gd name="T2" fmla="*/ 63 w 32"/>
                  <a:gd name="T3" fmla="*/ 48 h 24"/>
                  <a:gd name="T4" fmla="*/ 63 w 32"/>
                  <a:gd name="T5" fmla="*/ 12 h 24"/>
                  <a:gd name="T6" fmla="*/ 51 w 32"/>
                  <a:gd name="T7" fmla="*/ 0 h 24"/>
                  <a:gd name="T8" fmla="*/ 0 w 32"/>
                  <a:gd name="T9" fmla="*/ 0 h 24"/>
                  <a:gd name="T10" fmla="*/ 0 w 32"/>
                  <a:gd name="T11" fmla="*/ 4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24"/>
                    </a:move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2"/>
                      <a:pt x="29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3" name="Freeform 75"/>
              <p:cNvSpPr>
                <a:spLocks noEditPoints="1"/>
              </p:cNvSpPr>
              <p:nvPr/>
            </p:nvSpPr>
            <p:spPr bwMode="auto">
              <a:xfrm>
                <a:off x="2553" y="599"/>
                <a:ext cx="69" cy="54"/>
              </a:xfrm>
              <a:custGeom>
                <a:avLst/>
                <a:gdLst>
                  <a:gd name="T0" fmla="*/ 0 w 35"/>
                  <a:gd name="T1" fmla="*/ 10 h 27"/>
                  <a:gd name="T2" fmla="*/ 0 w 35"/>
                  <a:gd name="T3" fmla="*/ 44 h 27"/>
                  <a:gd name="T4" fmla="*/ 8 w 35"/>
                  <a:gd name="T5" fmla="*/ 54 h 27"/>
                  <a:gd name="T6" fmla="*/ 61 w 35"/>
                  <a:gd name="T7" fmla="*/ 54 h 27"/>
                  <a:gd name="T8" fmla="*/ 69 w 35"/>
                  <a:gd name="T9" fmla="*/ 46 h 27"/>
                  <a:gd name="T10" fmla="*/ 69 w 35"/>
                  <a:gd name="T11" fmla="*/ 10 h 27"/>
                  <a:gd name="T12" fmla="*/ 61 w 35"/>
                  <a:gd name="T13" fmla="*/ 2 h 27"/>
                  <a:gd name="T14" fmla="*/ 8 w 35"/>
                  <a:gd name="T15" fmla="*/ 0 h 27"/>
                  <a:gd name="T16" fmla="*/ 0 w 35"/>
                  <a:gd name="T17" fmla="*/ 10 h 27"/>
                  <a:gd name="T18" fmla="*/ 65 w 35"/>
                  <a:gd name="T19" fmla="*/ 14 h 27"/>
                  <a:gd name="T20" fmla="*/ 65 w 35"/>
                  <a:gd name="T21" fmla="*/ 42 h 27"/>
                  <a:gd name="T22" fmla="*/ 57 w 35"/>
                  <a:gd name="T23" fmla="*/ 52 h 27"/>
                  <a:gd name="T24" fmla="*/ 14 w 35"/>
                  <a:gd name="T25" fmla="*/ 52 h 27"/>
                  <a:gd name="T26" fmla="*/ 6 w 35"/>
                  <a:gd name="T27" fmla="*/ 42 h 27"/>
                  <a:gd name="T28" fmla="*/ 6 w 35"/>
                  <a:gd name="T29" fmla="*/ 14 h 27"/>
                  <a:gd name="T30" fmla="*/ 14 w 35"/>
                  <a:gd name="T31" fmla="*/ 6 h 27"/>
                  <a:gd name="T32" fmla="*/ 57 w 35"/>
                  <a:gd name="T33" fmla="*/ 6 h 27"/>
                  <a:gd name="T34" fmla="*/ 65 w 35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3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3"/>
                      <a:pt x="33" y="1"/>
                      <a:pt x="3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4"/>
                      <a:pt x="31" y="26"/>
                      <a:pt x="29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1" y="3"/>
                      <a:pt x="33" y="5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4" name="Freeform 76"/>
              <p:cNvSpPr>
                <a:spLocks/>
              </p:cNvSpPr>
              <p:nvPr/>
            </p:nvSpPr>
            <p:spPr bwMode="auto">
              <a:xfrm>
                <a:off x="2473" y="601"/>
                <a:ext cx="64" cy="50"/>
              </a:xfrm>
              <a:custGeom>
                <a:avLst/>
                <a:gdLst>
                  <a:gd name="T0" fmla="*/ 0 w 32"/>
                  <a:gd name="T1" fmla="*/ 50 h 25"/>
                  <a:gd name="T2" fmla="*/ 64 w 32"/>
                  <a:gd name="T3" fmla="*/ 50 h 25"/>
                  <a:gd name="T4" fmla="*/ 64 w 32"/>
                  <a:gd name="T5" fmla="*/ 12 h 25"/>
                  <a:gd name="T6" fmla="*/ 52 w 32"/>
                  <a:gd name="T7" fmla="*/ 0 h 25"/>
                  <a:gd name="T8" fmla="*/ 0 w 32"/>
                  <a:gd name="T9" fmla="*/ 0 h 25"/>
                  <a:gd name="T10" fmla="*/ 0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30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5" name="Freeform 77"/>
              <p:cNvSpPr>
                <a:spLocks noEditPoints="1"/>
              </p:cNvSpPr>
              <p:nvPr/>
            </p:nvSpPr>
            <p:spPr bwMode="auto">
              <a:xfrm>
                <a:off x="2471" y="599"/>
                <a:ext cx="68" cy="54"/>
              </a:xfrm>
              <a:custGeom>
                <a:avLst/>
                <a:gdLst>
                  <a:gd name="T0" fmla="*/ 0 w 34"/>
                  <a:gd name="T1" fmla="*/ 10 h 27"/>
                  <a:gd name="T2" fmla="*/ 0 w 34"/>
                  <a:gd name="T3" fmla="*/ 44 h 27"/>
                  <a:gd name="T4" fmla="*/ 6 w 34"/>
                  <a:gd name="T5" fmla="*/ 54 h 27"/>
                  <a:gd name="T6" fmla="*/ 60 w 34"/>
                  <a:gd name="T7" fmla="*/ 54 h 27"/>
                  <a:gd name="T8" fmla="*/ 68 w 34"/>
                  <a:gd name="T9" fmla="*/ 44 h 27"/>
                  <a:gd name="T10" fmla="*/ 68 w 34"/>
                  <a:gd name="T11" fmla="*/ 10 h 27"/>
                  <a:gd name="T12" fmla="*/ 60 w 34"/>
                  <a:gd name="T13" fmla="*/ 0 h 27"/>
                  <a:gd name="T14" fmla="*/ 8 w 34"/>
                  <a:gd name="T15" fmla="*/ 0 h 27"/>
                  <a:gd name="T16" fmla="*/ 0 w 34"/>
                  <a:gd name="T17" fmla="*/ 10 h 27"/>
                  <a:gd name="T18" fmla="*/ 64 w 34"/>
                  <a:gd name="T19" fmla="*/ 14 h 27"/>
                  <a:gd name="T20" fmla="*/ 64 w 34"/>
                  <a:gd name="T21" fmla="*/ 42 h 27"/>
                  <a:gd name="T22" fmla="*/ 56 w 34"/>
                  <a:gd name="T23" fmla="*/ 50 h 27"/>
                  <a:gd name="T24" fmla="*/ 12 w 34"/>
                  <a:gd name="T25" fmla="*/ 50 h 27"/>
                  <a:gd name="T26" fmla="*/ 4 w 34"/>
                  <a:gd name="T27" fmla="*/ 42 h 27"/>
                  <a:gd name="T28" fmla="*/ 6 w 34"/>
                  <a:gd name="T29" fmla="*/ 14 h 27"/>
                  <a:gd name="T30" fmla="*/ 12 w 34"/>
                  <a:gd name="T31" fmla="*/ 4 h 27"/>
                  <a:gd name="T32" fmla="*/ 58 w 34"/>
                  <a:gd name="T33" fmla="*/ 4 h 27"/>
                  <a:gd name="T34" fmla="*/ 64 w 3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2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2" y="5"/>
                      <a:pt x="32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6" name="Freeform 78"/>
              <p:cNvSpPr>
                <a:spLocks/>
              </p:cNvSpPr>
              <p:nvPr/>
            </p:nvSpPr>
            <p:spPr bwMode="auto">
              <a:xfrm>
                <a:off x="2390" y="601"/>
                <a:ext cx="65" cy="50"/>
              </a:xfrm>
              <a:custGeom>
                <a:avLst/>
                <a:gdLst>
                  <a:gd name="T0" fmla="*/ 0 w 33"/>
                  <a:gd name="T1" fmla="*/ 50 h 25"/>
                  <a:gd name="T2" fmla="*/ 63 w 33"/>
                  <a:gd name="T3" fmla="*/ 50 h 25"/>
                  <a:gd name="T4" fmla="*/ 65 w 33"/>
                  <a:gd name="T5" fmla="*/ 12 h 25"/>
                  <a:gd name="T6" fmla="*/ 53 w 33"/>
                  <a:gd name="T7" fmla="*/ 0 h 25"/>
                  <a:gd name="T8" fmla="*/ 2 w 33"/>
                  <a:gd name="T9" fmla="*/ 0 h 25"/>
                  <a:gd name="T10" fmla="*/ 0 w 33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3"/>
                      <a:pt x="30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5"/>
                      <a:pt x="0" y="25"/>
                      <a:pt x="0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7" name="Freeform 79"/>
              <p:cNvSpPr>
                <a:spLocks noEditPoints="1"/>
              </p:cNvSpPr>
              <p:nvPr/>
            </p:nvSpPr>
            <p:spPr bwMode="auto">
              <a:xfrm>
                <a:off x="2388" y="599"/>
                <a:ext cx="69" cy="52"/>
              </a:xfrm>
              <a:custGeom>
                <a:avLst/>
                <a:gdLst>
                  <a:gd name="T0" fmla="*/ 0 w 35"/>
                  <a:gd name="T1" fmla="*/ 8 h 26"/>
                  <a:gd name="T2" fmla="*/ 0 w 35"/>
                  <a:gd name="T3" fmla="*/ 44 h 26"/>
                  <a:gd name="T4" fmla="*/ 8 w 35"/>
                  <a:gd name="T5" fmla="*/ 52 h 26"/>
                  <a:gd name="T6" fmla="*/ 61 w 35"/>
                  <a:gd name="T7" fmla="*/ 52 h 26"/>
                  <a:gd name="T8" fmla="*/ 67 w 35"/>
                  <a:gd name="T9" fmla="*/ 44 h 26"/>
                  <a:gd name="T10" fmla="*/ 67 w 35"/>
                  <a:gd name="T11" fmla="*/ 10 h 26"/>
                  <a:gd name="T12" fmla="*/ 61 w 35"/>
                  <a:gd name="T13" fmla="*/ 0 h 26"/>
                  <a:gd name="T14" fmla="*/ 8 w 35"/>
                  <a:gd name="T15" fmla="*/ 0 h 26"/>
                  <a:gd name="T16" fmla="*/ 0 w 35"/>
                  <a:gd name="T17" fmla="*/ 8 h 26"/>
                  <a:gd name="T18" fmla="*/ 65 w 35"/>
                  <a:gd name="T19" fmla="*/ 14 h 26"/>
                  <a:gd name="T20" fmla="*/ 63 w 35"/>
                  <a:gd name="T21" fmla="*/ 42 h 26"/>
                  <a:gd name="T22" fmla="*/ 57 w 35"/>
                  <a:gd name="T23" fmla="*/ 50 h 26"/>
                  <a:gd name="T24" fmla="*/ 14 w 35"/>
                  <a:gd name="T25" fmla="*/ 50 h 26"/>
                  <a:gd name="T26" fmla="*/ 6 w 35"/>
                  <a:gd name="T27" fmla="*/ 40 h 26"/>
                  <a:gd name="T28" fmla="*/ 6 w 35"/>
                  <a:gd name="T29" fmla="*/ 12 h 26"/>
                  <a:gd name="T30" fmla="*/ 14 w 35"/>
                  <a:gd name="T31" fmla="*/ 4 h 26"/>
                  <a:gd name="T32" fmla="*/ 57 w 35"/>
                  <a:gd name="T33" fmla="*/ 4 h 26"/>
                  <a:gd name="T34" fmla="*/ 65 w 35"/>
                  <a:gd name="T35" fmla="*/ 1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0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4" y="24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moveTo>
                      <a:pt x="33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4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4"/>
                      <a:pt x="33" y="7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8" name="Freeform 80"/>
              <p:cNvSpPr>
                <a:spLocks/>
              </p:cNvSpPr>
              <p:nvPr/>
            </p:nvSpPr>
            <p:spPr bwMode="auto">
              <a:xfrm>
                <a:off x="2309" y="599"/>
                <a:ext cx="63" cy="50"/>
              </a:xfrm>
              <a:custGeom>
                <a:avLst/>
                <a:gdLst>
                  <a:gd name="T0" fmla="*/ 0 w 32"/>
                  <a:gd name="T1" fmla="*/ 50 h 25"/>
                  <a:gd name="T2" fmla="*/ 63 w 32"/>
                  <a:gd name="T3" fmla="*/ 50 h 25"/>
                  <a:gd name="T4" fmla="*/ 63 w 32"/>
                  <a:gd name="T5" fmla="*/ 14 h 25"/>
                  <a:gd name="T6" fmla="*/ 51 w 32"/>
                  <a:gd name="T7" fmla="*/ 2 h 25"/>
                  <a:gd name="T8" fmla="*/ 0 w 32"/>
                  <a:gd name="T9" fmla="*/ 0 h 25"/>
                  <a:gd name="T10" fmla="*/ 0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3"/>
                      <a:pt x="29" y="1"/>
                      <a:pt x="26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9" name="Freeform 81"/>
              <p:cNvSpPr>
                <a:spLocks noEditPoints="1"/>
              </p:cNvSpPr>
              <p:nvPr/>
            </p:nvSpPr>
            <p:spPr bwMode="auto">
              <a:xfrm>
                <a:off x="2305" y="597"/>
                <a:ext cx="69" cy="54"/>
              </a:xfrm>
              <a:custGeom>
                <a:avLst/>
                <a:gdLst>
                  <a:gd name="T0" fmla="*/ 0 w 35"/>
                  <a:gd name="T1" fmla="*/ 10 h 27"/>
                  <a:gd name="T2" fmla="*/ 0 w 35"/>
                  <a:gd name="T3" fmla="*/ 44 h 27"/>
                  <a:gd name="T4" fmla="*/ 8 w 35"/>
                  <a:gd name="T5" fmla="*/ 54 h 27"/>
                  <a:gd name="T6" fmla="*/ 61 w 35"/>
                  <a:gd name="T7" fmla="*/ 54 h 27"/>
                  <a:gd name="T8" fmla="*/ 69 w 35"/>
                  <a:gd name="T9" fmla="*/ 46 h 27"/>
                  <a:gd name="T10" fmla="*/ 69 w 35"/>
                  <a:gd name="T11" fmla="*/ 10 h 27"/>
                  <a:gd name="T12" fmla="*/ 61 w 35"/>
                  <a:gd name="T13" fmla="*/ 2 h 27"/>
                  <a:gd name="T14" fmla="*/ 8 w 35"/>
                  <a:gd name="T15" fmla="*/ 0 h 27"/>
                  <a:gd name="T16" fmla="*/ 0 w 35"/>
                  <a:gd name="T17" fmla="*/ 10 h 27"/>
                  <a:gd name="T18" fmla="*/ 65 w 35"/>
                  <a:gd name="T19" fmla="*/ 14 h 27"/>
                  <a:gd name="T20" fmla="*/ 65 w 35"/>
                  <a:gd name="T21" fmla="*/ 42 h 27"/>
                  <a:gd name="T22" fmla="*/ 57 w 35"/>
                  <a:gd name="T23" fmla="*/ 52 h 27"/>
                  <a:gd name="T24" fmla="*/ 14 w 35"/>
                  <a:gd name="T25" fmla="*/ 52 h 27"/>
                  <a:gd name="T26" fmla="*/ 6 w 35"/>
                  <a:gd name="T27" fmla="*/ 42 h 27"/>
                  <a:gd name="T28" fmla="*/ 6 w 35"/>
                  <a:gd name="T29" fmla="*/ 14 h 27"/>
                  <a:gd name="T30" fmla="*/ 14 w 35"/>
                  <a:gd name="T31" fmla="*/ 6 h 27"/>
                  <a:gd name="T32" fmla="*/ 57 w 35"/>
                  <a:gd name="T33" fmla="*/ 6 h 27"/>
                  <a:gd name="T34" fmla="*/ 65 w 35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3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3"/>
                      <a:pt x="33" y="1"/>
                      <a:pt x="3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4"/>
                      <a:pt x="31" y="26"/>
                      <a:pt x="29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1" y="3"/>
                      <a:pt x="33" y="5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0" name="Freeform 82"/>
              <p:cNvSpPr>
                <a:spLocks/>
              </p:cNvSpPr>
              <p:nvPr/>
            </p:nvSpPr>
            <p:spPr bwMode="auto">
              <a:xfrm>
                <a:off x="2225" y="599"/>
                <a:ext cx="64" cy="50"/>
              </a:xfrm>
              <a:custGeom>
                <a:avLst/>
                <a:gdLst>
                  <a:gd name="T0" fmla="*/ 0 w 32"/>
                  <a:gd name="T1" fmla="*/ 50 h 25"/>
                  <a:gd name="T2" fmla="*/ 64 w 32"/>
                  <a:gd name="T3" fmla="*/ 50 h 25"/>
                  <a:gd name="T4" fmla="*/ 64 w 32"/>
                  <a:gd name="T5" fmla="*/ 12 h 25"/>
                  <a:gd name="T6" fmla="*/ 52 w 32"/>
                  <a:gd name="T7" fmla="*/ 0 h 25"/>
                  <a:gd name="T8" fmla="*/ 0 w 32"/>
                  <a:gd name="T9" fmla="*/ 0 h 25"/>
                  <a:gd name="T10" fmla="*/ 0 w 3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30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1" name="Freeform 83"/>
              <p:cNvSpPr>
                <a:spLocks noEditPoints="1"/>
              </p:cNvSpPr>
              <p:nvPr/>
            </p:nvSpPr>
            <p:spPr bwMode="auto">
              <a:xfrm>
                <a:off x="2224" y="597"/>
                <a:ext cx="67" cy="54"/>
              </a:xfrm>
              <a:custGeom>
                <a:avLst/>
                <a:gdLst>
                  <a:gd name="T0" fmla="*/ 0 w 34"/>
                  <a:gd name="T1" fmla="*/ 10 h 27"/>
                  <a:gd name="T2" fmla="*/ 0 w 34"/>
                  <a:gd name="T3" fmla="*/ 44 h 27"/>
                  <a:gd name="T4" fmla="*/ 6 w 34"/>
                  <a:gd name="T5" fmla="*/ 54 h 27"/>
                  <a:gd name="T6" fmla="*/ 59 w 34"/>
                  <a:gd name="T7" fmla="*/ 54 h 27"/>
                  <a:gd name="T8" fmla="*/ 67 w 34"/>
                  <a:gd name="T9" fmla="*/ 44 h 27"/>
                  <a:gd name="T10" fmla="*/ 67 w 34"/>
                  <a:gd name="T11" fmla="*/ 10 h 27"/>
                  <a:gd name="T12" fmla="*/ 59 w 34"/>
                  <a:gd name="T13" fmla="*/ 0 h 27"/>
                  <a:gd name="T14" fmla="*/ 8 w 34"/>
                  <a:gd name="T15" fmla="*/ 0 h 27"/>
                  <a:gd name="T16" fmla="*/ 0 w 34"/>
                  <a:gd name="T17" fmla="*/ 10 h 27"/>
                  <a:gd name="T18" fmla="*/ 63 w 34"/>
                  <a:gd name="T19" fmla="*/ 14 h 27"/>
                  <a:gd name="T20" fmla="*/ 63 w 34"/>
                  <a:gd name="T21" fmla="*/ 42 h 27"/>
                  <a:gd name="T22" fmla="*/ 55 w 34"/>
                  <a:gd name="T23" fmla="*/ 50 h 27"/>
                  <a:gd name="T24" fmla="*/ 12 w 34"/>
                  <a:gd name="T25" fmla="*/ 50 h 27"/>
                  <a:gd name="T26" fmla="*/ 4 w 34"/>
                  <a:gd name="T27" fmla="*/ 42 h 27"/>
                  <a:gd name="T28" fmla="*/ 6 w 34"/>
                  <a:gd name="T29" fmla="*/ 14 h 27"/>
                  <a:gd name="T30" fmla="*/ 12 w 34"/>
                  <a:gd name="T31" fmla="*/ 4 h 27"/>
                  <a:gd name="T32" fmla="*/ 57 w 34"/>
                  <a:gd name="T33" fmla="*/ 4 h 27"/>
                  <a:gd name="T34" fmla="*/ 63 w 3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moveTo>
                      <a:pt x="32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0" y="25"/>
                      <a:pt x="2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2" y="23"/>
                      <a:pt x="2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2" y="5"/>
                      <a:pt x="32" y="7"/>
                    </a:cubicBezTo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2" name="Freeform 84"/>
              <p:cNvSpPr>
                <a:spLocks/>
              </p:cNvSpPr>
              <p:nvPr/>
            </p:nvSpPr>
            <p:spPr bwMode="auto">
              <a:xfrm>
                <a:off x="2142" y="599"/>
                <a:ext cx="66" cy="50"/>
              </a:xfrm>
              <a:custGeom>
                <a:avLst/>
                <a:gdLst>
                  <a:gd name="T0" fmla="*/ 0 w 33"/>
                  <a:gd name="T1" fmla="*/ 50 h 25"/>
                  <a:gd name="T2" fmla="*/ 64 w 33"/>
                  <a:gd name="T3" fmla="*/ 50 h 25"/>
                  <a:gd name="T4" fmla="*/ 66 w 33"/>
                  <a:gd name="T5" fmla="*/ 12 h 25"/>
                  <a:gd name="T6" fmla="*/ 54 w 33"/>
                  <a:gd name="T7" fmla="*/ 0 h 25"/>
                  <a:gd name="T8" fmla="*/ 0 w 33"/>
                  <a:gd name="T9" fmla="*/ 0 h 25"/>
                  <a:gd name="T10" fmla="*/ 0 w 33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3"/>
                      <a:pt x="30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3" name="Freeform 85"/>
              <p:cNvSpPr>
                <a:spLocks noEditPoints="1"/>
              </p:cNvSpPr>
              <p:nvPr/>
            </p:nvSpPr>
            <p:spPr bwMode="auto">
              <a:xfrm>
                <a:off x="2140" y="597"/>
                <a:ext cx="68" cy="52"/>
              </a:xfrm>
              <a:custGeom>
                <a:avLst/>
                <a:gdLst>
                  <a:gd name="T0" fmla="*/ 0 w 34"/>
                  <a:gd name="T1" fmla="*/ 8 h 26"/>
                  <a:gd name="T2" fmla="*/ 0 w 34"/>
                  <a:gd name="T3" fmla="*/ 44 h 26"/>
                  <a:gd name="T4" fmla="*/ 8 w 34"/>
                  <a:gd name="T5" fmla="*/ 52 h 26"/>
                  <a:gd name="T6" fmla="*/ 62 w 34"/>
                  <a:gd name="T7" fmla="*/ 52 h 26"/>
                  <a:gd name="T8" fmla="*/ 68 w 34"/>
                  <a:gd name="T9" fmla="*/ 44 h 26"/>
                  <a:gd name="T10" fmla="*/ 68 w 34"/>
                  <a:gd name="T11" fmla="*/ 10 h 26"/>
                  <a:gd name="T12" fmla="*/ 62 w 34"/>
                  <a:gd name="T13" fmla="*/ 0 h 26"/>
                  <a:gd name="T14" fmla="*/ 8 w 34"/>
                  <a:gd name="T15" fmla="*/ 0 h 26"/>
                  <a:gd name="T16" fmla="*/ 0 w 34"/>
                  <a:gd name="T17" fmla="*/ 8 h 26"/>
                  <a:gd name="T18" fmla="*/ 66 w 34"/>
                  <a:gd name="T19" fmla="*/ 14 h 26"/>
                  <a:gd name="T20" fmla="*/ 64 w 34"/>
                  <a:gd name="T21" fmla="*/ 42 h 26"/>
                  <a:gd name="T22" fmla="*/ 58 w 34"/>
                  <a:gd name="T23" fmla="*/ 50 h 26"/>
                  <a:gd name="T24" fmla="*/ 12 w 34"/>
                  <a:gd name="T25" fmla="*/ 50 h 26"/>
                  <a:gd name="T26" fmla="*/ 6 w 34"/>
                  <a:gd name="T27" fmla="*/ 40 h 26"/>
                  <a:gd name="T28" fmla="*/ 6 w 34"/>
                  <a:gd name="T29" fmla="*/ 12 h 26"/>
                  <a:gd name="T30" fmla="*/ 14 w 34"/>
                  <a:gd name="T31" fmla="*/ 4 h 26"/>
                  <a:gd name="T32" fmla="*/ 58 w 34"/>
                  <a:gd name="T33" fmla="*/ 4 h 26"/>
                  <a:gd name="T34" fmla="*/ 66 w 34"/>
                  <a:gd name="T35" fmla="*/ 1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6">
                    <a:moveTo>
                      <a:pt x="0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4" y="24"/>
                      <a:pt x="34" y="2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33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1" y="25"/>
                      <a:pt x="29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4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4" name="Freeform 86"/>
              <p:cNvSpPr>
                <a:spLocks/>
              </p:cNvSpPr>
              <p:nvPr/>
            </p:nvSpPr>
            <p:spPr bwMode="auto">
              <a:xfrm>
                <a:off x="2001" y="597"/>
                <a:ext cx="123" cy="50"/>
              </a:xfrm>
              <a:custGeom>
                <a:avLst/>
                <a:gdLst>
                  <a:gd name="T0" fmla="*/ 0 w 62"/>
                  <a:gd name="T1" fmla="*/ 50 h 25"/>
                  <a:gd name="T2" fmla="*/ 123 w 62"/>
                  <a:gd name="T3" fmla="*/ 50 h 25"/>
                  <a:gd name="T4" fmla="*/ 123 w 62"/>
                  <a:gd name="T5" fmla="*/ 14 h 25"/>
                  <a:gd name="T6" fmla="*/ 111 w 62"/>
                  <a:gd name="T7" fmla="*/ 2 h 25"/>
                  <a:gd name="T8" fmla="*/ 0 w 62"/>
                  <a:gd name="T9" fmla="*/ 0 h 25"/>
                  <a:gd name="T10" fmla="*/ 0 w 62"/>
                  <a:gd name="T11" fmla="*/ 5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" h="25">
                    <a:moveTo>
                      <a:pt x="0" y="25"/>
                    </a:move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3"/>
                      <a:pt x="59" y="1"/>
                      <a:pt x="56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5" name="Freeform 87"/>
              <p:cNvSpPr>
                <a:spLocks noEditPoints="1"/>
              </p:cNvSpPr>
              <p:nvPr/>
            </p:nvSpPr>
            <p:spPr bwMode="auto">
              <a:xfrm>
                <a:off x="1999" y="595"/>
                <a:ext cx="127" cy="54"/>
              </a:xfrm>
              <a:custGeom>
                <a:avLst/>
                <a:gdLst>
                  <a:gd name="T0" fmla="*/ 0 w 64"/>
                  <a:gd name="T1" fmla="*/ 10 h 27"/>
                  <a:gd name="T2" fmla="*/ 0 w 64"/>
                  <a:gd name="T3" fmla="*/ 44 h 27"/>
                  <a:gd name="T4" fmla="*/ 8 w 64"/>
                  <a:gd name="T5" fmla="*/ 54 h 27"/>
                  <a:gd name="T6" fmla="*/ 119 w 64"/>
                  <a:gd name="T7" fmla="*/ 54 h 27"/>
                  <a:gd name="T8" fmla="*/ 127 w 64"/>
                  <a:gd name="T9" fmla="*/ 46 h 27"/>
                  <a:gd name="T10" fmla="*/ 127 w 64"/>
                  <a:gd name="T11" fmla="*/ 10 h 27"/>
                  <a:gd name="T12" fmla="*/ 119 w 64"/>
                  <a:gd name="T13" fmla="*/ 2 h 27"/>
                  <a:gd name="T14" fmla="*/ 8 w 64"/>
                  <a:gd name="T15" fmla="*/ 0 h 27"/>
                  <a:gd name="T16" fmla="*/ 0 w 64"/>
                  <a:gd name="T17" fmla="*/ 10 h 27"/>
                  <a:gd name="T18" fmla="*/ 123 w 64"/>
                  <a:gd name="T19" fmla="*/ 14 h 27"/>
                  <a:gd name="T20" fmla="*/ 123 w 64"/>
                  <a:gd name="T21" fmla="*/ 42 h 27"/>
                  <a:gd name="T22" fmla="*/ 115 w 64"/>
                  <a:gd name="T23" fmla="*/ 52 h 27"/>
                  <a:gd name="T24" fmla="*/ 12 w 64"/>
                  <a:gd name="T25" fmla="*/ 50 h 27"/>
                  <a:gd name="T26" fmla="*/ 6 w 64"/>
                  <a:gd name="T27" fmla="*/ 42 h 27"/>
                  <a:gd name="T28" fmla="*/ 6 w 64"/>
                  <a:gd name="T29" fmla="*/ 14 h 27"/>
                  <a:gd name="T30" fmla="*/ 14 w 64"/>
                  <a:gd name="T31" fmla="*/ 4 h 27"/>
                  <a:gd name="T32" fmla="*/ 115 w 64"/>
                  <a:gd name="T33" fmla="*/ 6 h 27"/>
                  <a:gd name="T34" fmla="*/ 123 w 6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4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4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2" y="27"/>
                      <a:pt x="64" y="25"/>
                      <a:pt x="64" y="23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3"/>
                      <a:pt x="62" y="1"/>
                      <a:pt x="60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62" y="7"/>
                    </a:move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4"/>
                      <a:pt x="60" y="26"/>
                      <a:pt x="58" y="26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4" y="2"/>
                      <a:pt x="7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60" y="3"/>
                      <a:pt x="62" y="5"/>
                      <a:pt x="62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6" name="Freeform 88"/>
              <p:cNvSpPr>
                <a:spLocks/>
              </p:cNvSpPr>
              <p:nvPr/>
            </p:nvSpPr>
            <p:spPr bwMode="auto">
              <a:xfrm>
                <a:off x="2969" y="675"/>
                <a:ext cx="63" cy="49"/>
              </a:xfrm>
              <a:custGeom>
                <a:avLst/>
                <a:gdLst>
                  <a:gd name="T0" fmla="*/ 0 w 32"/>
                  <a:gd name="T1" fmla="*/ 49 h 25"/>
                  <a:gd name="T2" fmla="*/ 63 w 32"/>
                  <a:gd name="T3" fmla="*/ 49 h 25"/>
                  <a:gd name="T4" fmla="*/ 63 w 32"/>
                  <a:gd name="T5" fmla="*/ 12 h 25"/>
                  <a:gd name="T6" fmla="*/ 51 w 32"/>
                  <a:gd name="T7" fmla="*/ 0 h 25"/>
                  <a:gd name="T8" fmla="*/ 0 w 32"/>
                  <a:gd name="T9" fmla="*/ 0 h 25"/>
                  <a:gd name="T10" fmla="*/ 0 w 3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29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7" name="Freeform 89"/>
              <p:cNvSpPr>
                <a:spLocks noEditPoints="1"/>
              </p:cNvSpPr>
              <p:nvPr/>
            </p:nvSpPr>
            <p:spPr bwMode="auto">
              <a:xfrm>
                <a:off x="2965" y="673"/>
                <a:ext cx="69" cy="51"/>
              </a:xfrm>
              <a:custGeom>
                <a:avLst/>
                <a:gdLst>
                  <a:gd name="T0" fmla="*/ 2 w 35"/>
                  <a:gd name="T1" fmla="*/ 8 h 26"/>
                  <a:gd name="T2" fmla="*/ 0 w 35"/>
                  <a:gd name="T3" fmla="*/ 43 h 26"/>
                  <a:gd name="T4" fmla="*/ 8 w 35"/>
                  <a:gd name="T5" fmla="*/ 51 h 26"/>
                  <a:gd name="T6" fmla="*/ 61 w 35"/>
                  <a:gd name="T7" fmla="*/ 51 h 26"/>
                  <a:gd name="T8" fmla="*/ 69 w 35"/>
                  <a:gd name="T9" fmla="*/ 43 h 26"/>
                  <a:gd name="T10" fmla="*/ 69 w 35"/>
                  <a:gd name="T11" fmla="*/ 10 h 26"/>
                  <a:gd name="T12" fmla="*/ 61 w 35"/>
                  <a:gd name="T13" fmla="*/ 0 h 26"/>
                  <a:gd name="T14" fmla="*/ 8 w 35"/>
                  <a:gd name="T15" fmla="*/ 0 h 26"/>
                  <a:gd name="T16" fmla="*/ 2 w 35"/>
                  <a:gd name="T17" fmla="*/ 8 h 26"/>
                  <a:gd name="T18" fmla="*/ 65 w 35"/>
                  <a:gd name="T19" fmla="*/ 14 h 26"/>
                  <a:gd name="T20" fmla="*/ 65 w 35"/>
                  <a:gd name="T21" fmla="*/ 39 h 26"/>
                  <a:gd name="T22" fmla="*/ 57 w 35"/>
                  <a:gd name="T23" fmla="*/ 49 h 26"/>
                  <a:gd name="T24" fmla="*/ 14 w 35"/>
                  <a:gd name="T25" fmla="*/ 49 h 26"/>
                  <a:gd name="T26" fmla="*/ 6 w 35"/>
                  <a:gd name="T27" fmla="*/ 39 h 26"/>
                  <a:gd name="T28" fmla="*/ 6 w 35"/>
                  <a:gd name="T29" fmla="*/ 12 h 26"/>
                  <a:gd name="T30" fmla="*/ 14 w 35"/>
                  <a:gd name="T31" fmla="*/ 4 h 26"/>
                  <a:gd name="T32" fmla="*/ 57 w 35"/>
                  <a:gd name="T33" fmla="*/ 4 h 26"/>
                  <a:gd name="T34" fmla="*/ 65 w 35"/>
                  <a:gd name="T35" fmla="*/ 1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1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5" y="24"/>
                      <a:pt x="35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lose/>
                    <a:moveTo>
                      <a:pt x="33" y="7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4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8" name="Freeform 90"/>
              <p:cNvSpPr>
                <a:spLocks/>
              </p:cNvSpPr>
              <p:nvPr/>
            </p:nvSpPr>
            <p:spPr bwMode="auto">
              <a:xfrm>
                <a:off x="2886" y="673"/>
                <a:ext cx="63" cy="49"/>
              </a:xfrm>
              <a:custGeom>
                <a:avLst/>
                <a:gdLst>
                  <a:gd name="T0" fmla="*/ 0 w 32"/>
                  <a:gd name="T1" fmla="*/ 49 h 25"/>
                  <a:gd name="T2" fmla="*/ 63 w 32"/>
                  <a:gd name="T3" fmla="*/ 49 h 25"/>
                  <a:gd name="T4" fmla="*/ 63 w 32"/>
                  <a:gd name="T5" fmla="*/ 14 h 25"/>
                  <a:gd name="T6" fmla="*/ 53 w 32"/>
                  <a:gd name="T7" fmla="*/ 2 h 25"/>
                  <a:gd name="T8" fmla="*/ 0 w 32"/>
                  <a:gd name="T9" fmla="*/ 0 h 25"/>
                  <a:gd name="T10" fmla="*/ 0 w 32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5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3"/>
                      <a:pt x="30" y="1"/>
                      <a:pt x="27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9" name="Freeform 91"/>
              <p:cNvSpPr>
                <a:spLocks noEditPoints="1"/>
              </p:cNvSpPr>
              <p:nvPr/>
            </p:nvSpPr>
            <p:spPr bwMode="auto">
              <a:xfrm>
                <a:off x="2884" y="671"/>
                <a:ext cx="67" cy="53"/>
              </a:xfrm>
              <a:custGeom>
                <a:avLst/>
                <a:gdLst>
                  <a:gd name="T0" fmla="*/ 0 w 34"/>
                  <a:gd name="T1" fmla="*/ 10 h 27"/>
                  <a:gd name="T2" fmla="*/ 0 w 34"/>
                  <a:gd name="T3" fmla="*/ 43 h 27"/>
                  <a:gd name="T4" fmla="*/ 6 w 34"/>
                  <a:gd name="T5" fmla="*/ 53 h 27"/>
                  <a:gd name="T6" fmla="*/ 59 w 34"/>
                  <a:gd name="T7" fmla="*/ 53 h 27"/>
                  <a:gd name="T8" fmla="*/ 67 w 34"/>
                  <a:gd name="T9" fmla="*/ 45 h 27"/>
                  <a:gd name="T10" fmla="*/ 67 w 34"/>
                  <a:gd name="T11" fmla="*/ 10 h 27"/>
                  <a:gd name="T12" fmla="*/ 61 w 34"/>
                  <a:gd name="T13" fmla="*/ 2 h 27"/>
                  <a:gd name="T14" fmla="*/ 8 w 34"/>
                  <a:gd name="T15" fmla="*/ 0 h 27"/>
                  <a:gd name="T16" fmla="*/ 0 w 34"/>
                  <a:gd name="T17" fmla="*/ 10 h 27"/>
                  <a:gd name="T18" fmla="*/ 63 w 34"/>
                  <a:gd name="T19" fmla="*/ 14 h 27"/>
                  <a:gd name="T20" fmla="*/ 63 w 34"/>
                  <a:gd name="T21" fmla="*/ 41 h 27"/>
                  <a:gd name="T22" fmla="*/ 55 w 34"/>
                  <a:gd name="T23" fmla="*/ 51 h 27"/>
                  <a:gd name="T24" fmla="*/ 12 w 34"/>
                  <a:gd name="T25" fmla="*/ 49 h 27"/>
                  <a:gd name="T26" fmla="*/ 6 w 34"/>
                  <a:gd name="T27" fmla="*/ 41 h 27"/>
                  <a:gd name="T28" fmla="*/ 6 w 34"/>
                  <a:gd name="T29" fmla="*/ 14 h 27"/>
                  <a:gd name="T30" fmla="*/ 12 w 34"/>
                  <a:gd name="T31" fmla="*/ 6 h 27"/>
                  <a:gd name="T32" fmla="*/ 57 w 34"/>
                  <a:gd name="T33" fmla="*/ 6 h 27"/>
                  <a:gd name="T34" fmla="*/ 63 w 3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4" y="25"/>
                      <a:pt x="34" y="23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3"/>
                      <a:pt x="33" y="1"/>
                      <a:pt x="3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2" y="7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4"/>
                      <a:pt x="31" y="26"/>
                      <a:pt x="28" y="26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4" y="3"/>
                      <a:pt x="6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1" y="3"/>
                      <a:pt x="32" y="5"/>
                      <a:pt x="32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0" name="Freeform 92"/>
              <p:cNvSpPr>
                <a:spLocks/>
              </p:cNvSpPr>
              <p:nvPr/>
            </p:nvSpPr>
            <p:spPr bwMode="auto">
              <a:xfrm>
                <a:off x="2802" y="673"/>
                <a:ext cx="66" cy="49"/>
              </a:xfrm>
              <a:custGeom>
                <a:avLst/>
                <a:gdLst>
                  <a:gd name="T0" fmla="*/ 0 w 33"/>
                  <a:gd name="T1" fmla="*/ 49 h 25"/>
                  <a:gd name="T2" fmla="*/ 66 w 33"/>
                  <a:gd name="T3" fmla="*/ 49 h 25"/>
                  <a:gd name="T4" fmla="*/ 66 w 33"/>
                  <a:gd name="T5" fmla="*/ 12 h 25"/>
                  <a:gd name="T6" fmla="*/ 54 w 33"/>
                  <a:gd name="T7" fmla="*/ 0 h 25"/>
                  <a:gd name="T8" fmla="*/ 2 w 33"/>
                  <a:gd name="T9" fmla="*/ 0 h 25"/>
                  <a:gd name="T10" fmla="*/ 0 w 33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0" y="25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3"/>
                      <a:pt x="30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1" name="Freeform 93"/>
              <p:cNvSpPr>
                <a:spLocks noEditPoints="1"/>
              </p:cNvSpPr>
              <p:nvPr/>
            </p:nvSpPr>
            <p:spPr bwMode="auto">
              <a:xfrm>
                <a:off x="2800" y="671"/>
                <a:ext cx="70" cy="53"/>
              </a:xfrm>
              <a:custGeom>
                <a:avLst/>
                <a:gdLst>
                  <a:gd name="T0" fmla="*/ 0 w 35"/>
                  <a:gd name="T1" fmla="*/ 10 h 27"/>
                  <a:gd name="T2" fmla="*/ 0 w 35"/>
                  <a:gd name="T3" fmla="*/ 43 h 27"/>
                  <a:gd name="T4" fmla="*/ 8 w 35"/>
                  <a:gd name="T5" fmla="*/ 53 h 27"/>
                  <a:gd name="T6" fmla="*/ 62 w 35"/>
                  <a:gd name="T7" fmla="*/ 53 h 27"/>
                  <a:gd name="T8" fmla="*/ 68 w 35"/>
                  <a:gd name="T9" fmla="*/ 43 h 27"/>
                  <a:gd name="T10" fmla="*/ 70 w 35"/>
                  <a:gd name="T11" fmla="*/ 10 h 27"/>
                  <a:gd name="T12" fmla="*/ 62 w 35"/>
                  <a:gd name="T13" fmla="*/ 0 h 27"/>
                  <a:gd name="T14" fmla="*/ 8 w 35"/>
                  <a:gd name="T15" fmla="*/ 0 h 27"/>
                  <a:gd name="T16" fmla="*/ 0 w 35"/>
                  <a:gd name="T17" fmla="*/ 10 h 27"/>
                  <a:gd name="T18" fmla="*/ 66 w 35"/>
                  <a:gd name="T19" fmla="*/ 14 h 27"/>
                  <a:gd name="T20" fmla="*/ 66 w 35"/>
                  <a:gd name="T21" fmla="*/ 41 h 27"/>
                  <a:gd name="T22" fmla="*/ 58 w 35"/>
                  <a:gd name="T23" fmla="*/ 49 h 27"/>
                  <a:gd name="T24" fmla="*/ 14 w 35"/>
                  <a:gd name="T25" fmla="*/ 49 h 27"/>
                  <a:gd name="T26" fmla="*/ 6 w 35"/>
                  <a:gd name="T27" fmla="*/ 41 h 27"/>
                  <a:gd name="T28" fmla="*/ 6 w 35"/>
                  <a:gd name="T29" fmla="*/ 14 h 27"/>
                  <a:gd name="T30" fmla="*/ 14 w 35"/>
                  <a:gd name="T31" fmla="*/ 4 h 27"/>
                  <a:gd name="T32" fmla="*/ 58 w 35"/>
                  <a:gd name="T33" fmla="*/ 4 h 27"/>
                  <a:gd name="T34" fmla="*/ 66 w 35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4" y="25"/>
                      <a:pt x="34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5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2" name="Freeform 94"/>
              <p:cNvSpPr>
                <a:spLocks/>
              </p:cNvSpPr>
              <p:nvPr/>
            </p:nvSpPr>
            <p:spPr bwMode="auto">
              <a:xfrm>
                <a:off x="2721" y="673"/>
                <a:ext cx="64" cy="49"/>
              </a:xfrm>
              <a:custGeom>
                <a:avLst/>
                <a:gdLst>
                  <a:gd name="T0" fmla="*/ 0 w 32"/>
                  <a:gd name="T1" fmla="*/ 47 h 25"/>
                  <a:gd name="T2" fmla="*/ 64 w 32"/>
                  <a:gd name="T3" fmla="*/ 49 h 25"/>
                  <a:gd name="T4" fmla="*/ 64 w 32"/>
                  <a:gd name="T5" fmla="*/ 12 h 25"/>
                  <a:gd name="T6" fmla="*/ 52 w 32"/>
                  <a:gd name="T7" fmla="*/ 0 h 25"/>
                  <a:gd name="T8" fmla="*/ 0 w 32"/>
                  <a:gd name="T9" fmla="*/ 0 h 25"/>
                  <a:gd name="T10" fmla="*/ 0 w 32"/>
                  <a:gd name="T11" fmla="*/ 47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4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29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3" name="Freeform 95"/>
              <p:cNvSpPr>
                <a:spLocks noEditPoints="1"/>
              </p:cNvSpPr>
              <p:nvPr/>
            </p:nvSpPr>
            <p:spPr bwMode="auto">
              <a:xfrm>
                <a:off x="2717" y="671"/>
                <a:ext cx="70" cy="51"/>
              </a:xfrm>
              <a:custGeom>
                <a:avLst/>
                <a:gdLst>
                  <a:gd name="T0" fmla="*/ 2 w 35"/>
                  <a:gd name="T1" fmla="*/ 8 h 26"/>
                  <a:gd name="T2" fmla="*/ 0 w 35"/>
                  <a:gd name="T3" fmla="*/ 43 h 26"/>
                  <a:gd name="T4" fmla="*/ 8 w 35"/>
                  <a:gd name="T5" fmla="*/ 51 h 26"/>
                  <a:gd name="T6" fmla="*/ 62 w 35"/>
                  <a:gd name="T7" fmla="*/ 51 h 26"/>
                  <a:gd name="T8" fmla="*/ 70 w 35"/>
                  <a:gd name="T9" fmla="*/ 43 h 26"/>
                  <a:gd name="T10" fmla="*/ 70 w 35"/>
                  <a:gd name="T11" fmla="*/ 10 h 26"/>
                  <a:gd name="T12" fmla="*/ 62 w 35"/>
                  <a:gd name="T13" fmla="*/ 0 h 26"/>
                  <a:gd name="T14" fmla="*/ 8 w 35"/>
                  <a:gd name="T15" fmla="*/ 0 h 26"/>
                  <a:gd name="T16" fmla="*/ 2 w 35"/>
                  <a:gd name="T17" fmla="*/ 8 h 26"/>
                  <a:gd name="T18" fmla="*/ 66 w 35"/>
                  <a:gd name="T19" fmla="*/ 14 h 26"/>
                  <a:gd name="T20" fmla="*/ 66 w 35"/>
                  <a:gd name="T21" fmla="*/ 39 h 26"/>
                  <a:gd name="T22" fmla="*/ 58 w 35"/>
                  <a:gd name="T23" fmla="*/ 49 h 26"/>
                  <a:gd name="T24" fmla="*/ 14 w 35"/>
                  <a:gd name="T25" fmla="*/ 49 h 26"/>
                  <a:gd name="T26" fmla="*/ 6 w 35"/>
                  <a:gd name="T27" fmla="*/ 39 h 26"/>
                  <a:gd name="T28" fmla="*/ 6 w 35"/>
                  <a:gd name="T29" fmla="*/ 12 h 26"/>
                  <a:gd name="T30" fmla="*/ 14 w 35"/>
                  <a:gd name="T31" fmla="*/ 4 h 26"/>
                  <a:gd name="T32" fmla="*/ 58 w 35"/>
                  <a:gd name="T33" fmla="*/ 4 h 26"/>
                  <a:gd name="T34" fmla="*/ 66 w 35"/>
                  <a:gd name="T35" fmla="*/ 14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6">
                    <a:moveTo>
                      <a:pt x="1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35" y="24"/>
                      <a:pt x="35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lose/>
                    <a:moveTo>
                      <a:pt x="33" y="7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3" y="4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4" name="Freeform 96"/>
              <p:cNvSpPr>
                <a:spLocks/>
              </p:cNvSpPr>
              <p:nvPr/>
            </p:nvSpPr>
            <p:spPr bwMode="auto">
              <a:xfrm>
                <a:off x="2263" y="669"/>
                <a:ext cx="442" cy="51"/>
              </a:xfrm>
              <a:custGeom>
                <a:avLst/>
                <a:gdLst>
                  <a:gd name="T0" fmla="*/ 0 w 223"/>
                  <a:gd name="T1" fmla="*/ 49 h 26"/>
                  <a:gd name="T2" fmla="*/ 440 w 223"/>
                  <a:gd name="T3" fmla="*/ 51 h 26"/>
                  <a:gd name="T4" fmla="*/ 442 w 223"/>
                  <a:gd name="T5" fmla="*/ 16 h 26"/>
                  <a:gd name="T6" fmla="*/ 430 w 223"/>
                  <a:gd name="T7" fmla="*/ 4 h 26"/>
                  <a:gd name="T8" fmla="*/ 0 w 223"/>
                  <a:gd name="T9" fmla="*/ 0 h 26"/>
                  <a:gd name="T10" fmla="*/ 0 w 223"/>
                  <a:gd name="T11" fmla="*/ 49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3" h="26">
                    <a:moveTo>
                      <a:pt x="0" y="25"/>
                    </a:moveTo>
                    <a:cubicBezTo>
                      <a:pt x="222" y="26"/>
                      <a:pt x="222" y="26"/>
                      <a:pt x="222" y="26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4"/>
                      <a:pt x="220" y="2"/>
                      <a:pt x="217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5" name="Freeform 97"/>
              <p:cNvSpPr>
                <a:spLocks noEditPoints="1"/>
              </p:cNvSpPr>
              <p:nvPr/>
            </p:nvSpPr>
            <p:spPr bwMode="auto">
              <a:xfrm>
                <a:off x="2259" y="667"/>
                <a:ext cx="446" cy="55"/>
              </a:xfrm>
              <a:custGeom>
                <a:avLst/>
                <a:gdLst>
                  <a:gd name="T0" fmla="*/ 2 w 225"/>
                  <a:gd name="T1" fmla="*/ 8 h 28"/>
                  <a:gd name="T2" fmla="*/ 0 w 225"/>
                  <a:gd name="T3" fmla="*/ 43 h 28"/>
                  <a:gd name="T4" fmla="*/ 8 w 225"/>
                  <a:gd name="T5" fmla="*/ 51 h 28"/>
                  <a:gd name="T6" fmla="*/ 440 w 225"/>
                  <a:gd name="T7" fmla="*/ 55 h 28"/>
                  <a:gd name="T8" fmla="*/ 446 w 225"/>
                  <a:gd name="T9" fmla="*/ 47 h 28"/>
                  <a:gd name="T10" fmla="*/ 446 w 225"/>
                  <a:gd name="T11" fmla="*/ 12 h 28"/>
                  <a:gd name="T12" fmla="*/ 440 w 225"/>
                  <a:gd name="T13" fmla="*/ 4 h 28"/>
                  <a:gd name="T14" fmla="*/ 8 w 225"/>
                  <a:gd name="T15" fmla="*/ 0 h 28"/>
                  <a:gd name="T16" fmla="*/ 2 w 225"/>
                  <a:gd name="T17" fmla="*/ 8 h 28"/>
                  <a:gd name="T18" fmla="*/ 444 w 225"/>
                  <a:gd name="T19" fmla="*/ 16 h 28"/>
                  <a:gd name="T20" fmla="*/ 442 w 225"/>
                  <a:gd name="T21" fmla="*/ 43 h 28"/>
                  <a:gd name="T22" fmla="*/ 436 w 225"/>
                  <a:gd name="T23" fmla="*/ 53 h 28"/>
                  <a:gd name="T24" fmla="*/ 14 w 225"/>
                  <a:gd name="T25" fmla="*/ 49 h 28"/>
                  <a:gd name="T26" fmla="*/ 6 w 225"/>
                  <a:gd name="T27" fmla="*/ 39 h 28"/>
                  <a:gd name="T28" fmla="*/ 6 w 225"/>
                  <a:gd name="T29" fmla="*/ 14 h 28"/>
                  <a:gd name="T30" fmla="*/ 14 w 225"/>
                  <a:gd name="T31" fmla="*/ 4 h 28"/>
                  <a:gd name="T32" fmla="*/ 436 w 225"/>
                  <a:gd name="T33" fmla="*/ 8 h 28"/>
                  <a:gd name="T34" fmla="*/ 444 w 225"/>
                  <a:gd name="T35" fmla="*/ 16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5" h="28">
                    <a:moveTo>
                      <a:pt x="1" y="4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222" y="28"/>
                      <a:pt x="222" y="28"/>
                      <a:pt x="222" y="28"/>
                    </a:cubicBezTo>
                    <a:cubicBezTo>
                      <a:pt x="224" y="28"/>
                      <a:pt x="225" y="26"/>
                      <a:pt x="225" y="24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225" y="4"/>
                      <a:pt x="224" y="2"/>
                      <a:pt x="222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lose/>
                    <a:moveTo>
                      <a:pt x="224" y="8"/>
                    </a:moveTo>
                    <a:cubicBezTo>
                      <a:pt x="223" y="22"/>
                      <a:pt x="223" y="22"/>
                      <a:pt x="223" y="22"/>
                    </a:cubicBezTo>
                    <a:cubicBezTo>
                      <a:pt x="223" y="25"/>
                      <a:pt x="222" y="27"/>
                      <a:pt x="220" y="2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0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22" y="4"/>
                      <a:pt x="224" y="6"/>
                      <a:pt x="224" y="8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6" name="Freeform 98"/>
              <p:cNvSpPr>
                <a:spLocks/>
              </p:cNvSpPr>
              <p:nvPr/>
            </p:nvSpPr>
            <p:spPr bwMode="auto">
              <a:xfrm>
                <a:off x="2180" y="669"/>
                <a:ext cx="63" cy="49"/>
              </a:xfrm>
              <a:custGeom>
                <a:avLst/>
                <a:gdLst>
                  <a:gd name="T0" fmla="*/ 0 w 32"/>
                  <a:gd name="T1" fmla="*/ 47 h 25"/>
                  <a:gd name="T2" fmla="*/ 63 w 32"/>
                  <a:gd name="T3" fmla="*/ 49 h 25"/>
                  <a:gd name="T4" fmla="*/ 63 w 32"/>
                  <a:gd name="T5" fmla="*/ 12 h 25"/>
                  <a:gd name="T6" fmla="*/ 53 w 32"/>
                  <a:gd name="T7" fmla="*/ 0 h 25"/>
                  <a:gd name="T8" fmla="*/ 0 w 32"/>
                  <a:gd name="T9" fmla="*/ 0 h 25"/>
                  <a:gd name="T10" fmla="*/ 0 w 32"/>
                  <a:gd name="T11" fmla="*/ 47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5">
                    <a:moveTo>
                      <a:pt x="0" y="24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2"/>
                      <a:pt x="30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7" name="Freeform 99"/>
              <p:cNvSpPr>
                <a:spLocks noEditPoints="1"/>
              </p:cNvSpPr>
              <p:nvPr/>
            </p:nvSpPr>
            <p:spPr bwMode="auto">
              <a:xfrm>
                <a:off x="2178" y="667"/>
                <a:ext cx="67" cy="51"/>
              </a:xfrm>
              <a:custGeom>
                <a:avLst/>
                <a:gdLst>
                  <a:gd name="T0" fmla="*/ 0 w 34"/>
                  <a:gd name="T1" fmla="*/ 8 h 26"/>
                  <a:gd name="T2" fmla="*/ 0 w 34"/>
                  <a:gd name="T3" fmla="*/ 41 h 26"/>
                  <a:gd name="T4" fmla="*/ 8 w 34"/>
                  <a:gd name="T5" fmla="*/ 51 h 26"/>
                  <a:gd name="T6" fmla="*/ 59 w 34"/>
                  <a:gd name="T7" fmla="*/ 51 h 26"/>
                  <a:gd name="T8" fmla="*/ 67 w 34"/>
                  <a:gd name="T9" fmla="*/ 43 h 26"/>
                  <a:gd name="T10" fmla="*/ 67 w 34"/>
                  <a:gd name="T11" fmla="*/ 8 h 26"/>
                  <a:gd name="T12" fmla="*/ 61 w 34"/>
                  <a:gd name="T13" fmla="*/ 0 h 26"/>
                  <a:gd name="T14" fmla="*/ 8 w 34"/>
                  <a:gd name="T15" fmla="*/ 0 h 26"/>
                  <a:gd name="T16" fmla="*/ 0 w 34"/>
                  <a:gd name="T17" fmla="*/ 8 h 26"/>
                  <a:gd name="T18" fmla="*/ 63 w 34"/>
                  <a:gd name="T19" fmla="*/ 12 h 26"/>
                  <a:gd name="T20" fmla="*/ 63 w 34"/>
                  <a:gd name="T21" fmla="*/ 39 h 26"/>
                  <a:gd name="T22" fmla="*/ 57 w 34"/>
                  <a:gd name="T23" fmla="*/ 49 h 26"/>
                  <a:gd name="T24" fmla="*/ 12 w 34"/>
                  <a:gd name="T25" fmla="*/ 49 h 26"/>
                  <a:gd name="T26" fmla="*/ 6 w 34"/>
                  <a:gd name="T27" fmla="*/ 39 h 26"/>
                  <a:gd name="T28" fmla="*/ 6 w 34"/>
                  <a:gd name="T29" fmla="*/ 12 h 26"/>
                  <a:gd name="T30" fmla="*/ 14 w 34"/>
                  <a:gd name="T31" fmla="*/ 4 h 26"/>
                  <a:gd name="T32" fmla="*/ 57 w 34"/>
                  <a:gd name="T33" fmla="*/ 4 h 26"/>
                  <a:gd name="T34" fmla="*/ 63 w 34"/>
                  <a:gd name="T35" fmla="*/ 12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4" h="26">
                    <a:moveTo>
                      <a:pt x="0" y="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6"/>
                      <a:pt x="34" y="24"/>
                      <a:pt x="34" y="22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32" y="6"/>
                    </a:move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1" y="25"/>
                      <a:pt x="29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3"/>
                      <a:pt x="3" y="20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4" y="2"/>
                      <a:pt x="7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2"/>
                      <a:pt x="32" y="4"/>
                      <a:pt x="32" y="6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8" name="Freeform 100"/>
              <p:cNvSpPr>
                <a:spLocks/>
              </p:cNvSpPr>
              <p:nvPr/>
            </p:nvSpPr>
            <p:spPr bwMode="auto">
              <a:xfrm>
                <a:off x="2097" y="667"/>
                <a:ext cx="65" cy="49"/>
              </a:xfrm>
              <a:custGeom>
                <a:avLst/>
                <a:gdLst>
                  <a:gd name="T0" fmla="*/ 0 w 33"/>
                  <a:gd name="T1" fmla="*/ 49 h 25"/>
                  <a:gd name="T2" fmla="*/ 65 w 33"/>
                  <a:gd name="T3" fmla="*/ 49 h 25"/>
                  <a:gd name="T4" fmla="*/ 65 w 33"/>
                  <a:gd name="T5" fmla="*/ 12 h 25"/>
                  <a:gd name="T6" fmla="*/ 53 w 33"/>
                  <a:gd name="T7" fmla="*/ 0 h 25"/>
                  <a:gd name="T8" fmla="*/ 2 w 33"/>
                  <a:gd name="T9" fmla="*/ 0 h 25"/>
                  <a:gd name="T10" fmla="*/ 0 w 33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0" y="25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3"/>
                      <a:pt x="30" y="1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9" name="Freeform 101"/>
              <p:cNvSpPr>
                <a:spLocks noEditPoints="1"/>
              </p:cNvSpPr>
              <p:nvPr/>
            </p:nvSpPr>
            <p:spPr bwMode="auto">
              <a:xfrm>
                <a:off x="2095" y="665"/>
                <a:ext cx="69" cy="53"/>
              </a:xfrm>
              <a:custGeom>
                <a:avLst/>
                <a:gdLst>
                  <a:gd name="T0" fmla="*/ 0 w 35"/>
                  <a:gd name="T1" fmla="*/ 10 h 27"/>
                  <a:gd name="T2" fmla="*/ 0 w 35"/>
                  <a:gd name="T3" fmla="*/ 43 h 27"/>
                  <a:gd name="T4" fmla="*/ 8 w 35"/>
                  <a:gd name="T5" fmla="*/ 53 h 27"/>
                  <a:gd name="T6" fmla="*/ 61 w 35"/>
                  <a:gd name="T7" fmla="*/ 53 h 27"/>
                  <a:gd name="T8" fmla="*/ 69 w 35"/>
                  <a:gd name="T9" fmla="*/ 43 h 27"/>
                  <a:gd name="T10" fmla="*/ 69 w 35"/>
                  <a:gd name="T11" fmla="*/ 10 h 27"/>
                  <a:gd name="T12" fmla="*/ 61 w 35"/>
                  <a:gd name="T13" fmla="*/ 0 h 27"/>
                  <a:gd name="T14" fmla="*/ 8 w 35"/>
                  <a:gd name="T15" fmla="*/ 0 h 27"/>
                  <a:gd name="T16" fmla="*/ 0 w 35"/>
                  <a:gd name="T17" fmla="*/ 10 h 27"/>
                  <a:gd name="T18" fmla="*/ 65 w 35"/>
                  <a:gd name="T19" fmla="*/ 14 h 27"/>
                  <a:gd name="T20" fmla="*/ 65 w 35"/>
                  <a:gd name="T21" fmla="*/ 41 h 27"/>
                  <a:gd name="T22" fmla="*/ 57 w 35"/>
                  <a:gd name="T23" fmla="*/ 49 h 27"/>
                  <a:gd name="T24" fmla="*/ 14 w 35"/>
                  <a:gd name="T25" fmla="*/ 49 h 27"/>
                  <a:gd name="T26" fmla="*/ 6 w 35"/>
                  <a:gd name="T27" fmla="*/ 41 h 27"/>
                  <a:gd name="T28" fmla="*/ 6 w 35"/>
                  <a:gd name="T29" fmla="*/ 14 h 27"/>
                  <a:gd name="T30" fmla="*/ 14 w 35"/>
                  <a:gd name="T31" fmla="*/ 4 h 27"/>
                  <a:gd name="T32" fmla="*/ 57 w 35"/>
                  <a:gd name="T33" fmla="*/ 6 h 27"/>
                  <a:gd name="T34" fmla="*/ 65 w 35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5" h="27">
                    <a:moveTo>
                      <a:pt x="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3" y="27"/>
                      <a:pt x="35" y="25"/>
                      <a:pt x="35" y="2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33" y="7"/>
                    </a:move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3"/>
                      <a:pt x="31" y="25"/>
                      <a:pt x="29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1" y="3"/>
                      <a:pt x="33" y="5"/>
                      <a:pt x="33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0" name="Freeform 102"/>
              <p:cNvSpPr>
                <a:spLocks/>
              </p:cNvSpPr>
              <p:nvPr/>
            </p:nvSpPr>
            <p:spPr bwMode="auto">
              <a:xfrm>
                <a:off x="2001" y="667"/>
                <a:ext cx="82" cy="49"/>
              </a:xfrm>
              <a:custGeom>
                <a:avLst/>
                <a:gdLst>
                  <a:gd name="T0" fmla="*/ 0 w 41"/>
                  <a:gd name="T1" fmla="*/ 49 h 25"/>
                  <a:gd name="T2" fmla="*/ 82 w 41"/>
                  <a:gd name="T3" fmla="*/ 49 h 25"/>
                  <a:gd name="T4" fmla="*/ 82 w 41"/>
                  <a:gd name="T5" fmla="*/ 12 h 25"/>
                  <a:gd name="T6" fmla="*/ 70 w 41"/>
                  <a:gd name="T7" fmla="*/ 0 h 25"/>
                  <a:gd name="T8" fmla="*/ 0 w 41"/>
                  <a:gd name="T9" fmla="*/ 0 h 25"/>
                  <a:gd name="T10" fmla="*/ 0 w 41"/>
                  <a:gd name="T11" fmla="*/ 49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0" y="25"/>
                    </a:move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3"/>
                      <a:pt x="38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1" name="Freeform 103"/>
              <p:cNvSpPr>
                <a:spLocks noEditPoints="1"/>
              </p:cNvSpPr>
              <p:nvPr/>
            </p:nvSpPr>
            <p:spPr bwMode="auto">
              <a:xfrm>
                <a:off x="1998" y="665"/>
                <a:ext cx="87" cy="53"/>
              </a:xfrm>
              <a:custGeom>
                <a:avLst/>
                <a:gdLst>
                  <a:gd name="T0" fmla="*/ 2 w 44"/>
                  <a:gd name="T1" fmla="*/ 8 h 27"/>
                  <a:gd name="T2" fmla="*/ 2 w 44"/>
                  <a:gd name="T3" fmla="*/ 43 h 27"/>
                  <a:gd name="T4" fmla="*/ 8 w 44"/>
                  <a:gd name="T5" fmla="*/ 51 h 27"/>
                  <a:gd name="T6" fmla="*/ 79 w 44"/>
                  <a:gd name="T7" fmla="*/ 53 h 27"/>
                  <a:gd name="T8" fmla="*/ 87 w 44"/>
                  <a:gd name="T9" fmla="*/ 43 h 27"/>
                  <a:gd name="T10" fmla="*/ 87 w 44"/>
                  <a:gd name="T11" fmla="*/ 10 h 27"/>
                  <a:gd name="T12" fmla="*/ 79 w 44"/>
                  <a:gd name="T13" fmla="*/ 0 h 27"/>
                  <a:gd name="T14" fmla="*/ 8 w 44"/>
                  <a:gd name="T15" fmla="*/ 0 h 27"/>
                  <a:gd name="T16" fmla="*/ 2 w 44"/>
                  <a:gd name="T17" fmla="*/ 8 h 27"/>
                  <a:gd name="T18" fmla="*/ 83 w 44"/>
                  <a:gd name="T19" fmla="*/ 14 h 27"/>
                  <a:gd name="T20" fmla="*/ 83 w 44"/>
                  <a:gd name="T21" fmla="*/ 41 h 27"/>
                  <a:gd name="T22" fmla="*/ 75 w 44"/>
                  <a:gd name="T23" fmla="*/ 49 h 27"/>
                  <a:gd name="T24" fmla="*/ 14 w 44"/>
                  <a:gd name="T25" fmla="*/ 49 h 27"/>
                  <a:gd name="T26" fmla="*/ 6 w 44"/>
                  <a:gd name="T27" fmla="*/ 39 h 27"/>
                  <a:gd name="T28" fmla="*/ 6 w 44"/>
                  <a:gd name="T29" fmla="*/ 14 h 27"/>
                  <a:gd name="T30" fmla="*/ 14 w 44"/>
                  <a:gd name="T31" fmla="*/ 4 h 27"/>
                  <a:gd name="T32" fmla="*/ 75 w 44"/>
                  <a:gd name="T33" fmla="*/ 4 h 27"/>
                  <a:gd name="T34" fmla="*/ 83 w 44"/>
                  <a:gd name="T35" fmla="*/ 14 h 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4" h="27">
                    <a:moveTo>
                      <a:pt x="1" y="4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2" y="27"/>
                      <a:pt x="44" y="25"/>
                      <a:pt x="44" y="22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lose/>
                    <a:moveTo>
                      <a:pt x="42" y="7"/>
                    </a:move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3"/>
                      <a:pt x="40" y="25"/>
                      <a:pt x="38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5" y="25"/>
                      <a:pt x="3" y="23"/>
                      <a:pt x="3" y="20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40" y="2"/>
                      <a:pt x="42" y="4"/>
                      <a:pt x="42" y="7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2" name="Freeform 104"/>
              <p:cNvSpPr>
                <a:spLocks/>
              </p:cNvSpPr>
              <p:nvPr/>
            </p:nvSpPr>
            <p:spPr bwMode="auto">
              <a:xfrm>
                <a:off x="2001" y="468"/>
                <a:ext cx="60" cy="38"/>
              </a:xfrm>
              <a:custGeom>
                <a:avLst/>
                <a:gdLst>
                  <a:gd name="T0" fmla="*/ 60 w 30"/>
                  <a:gd name="T1" fmla="*/ 38 h 19"/>
                  <a:gd name="T2" fmla="*/ 0 w 30"/>
                  <a:gd name="T3" fmla="*/ 38 h 19"/>
                  <a:gd name="T4" fmla="*/ 0 w 30"/>
                  <a:gd name="T5" fmla="*/ 12 h 19"/>
                  <a:gd name="T6" fmla="*/ 12 w 30"/>
                  <a:gd name="T7" fmla="*/ 0 h 19"/>
                  <a:gd name="T8" fmla="*/ 60 w 30"/>
                  <a:gd name="T9" fmla="*/ 0 h 19"/>
                  <a:gd name="T10" fmla="*/ 60 w 30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0" h="19">
                    <a:moveTo>
                      <a:pt x="30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30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" name="Freeform 105"/>
              <p:cNvSpPr>
                <a:spLocks noEditPoints="1"/>
              </p:cNvSpPr>
              <p:nvPr/>
            </p:nvSpPr>
            <p:spPr bwMode="auto">
              <a:xfrm>
                <a:off x="1999" y="467"/>
                <a:ext cx="64" cy="41"/>
              </a:xfrm>
              <a:custGeom>
                <a:avLst/>
                <a:gdLst>
                  <a:gd name="T0" fmla="*/ 58 w 32"/>
                  <a:gd name="T1" fmla="*/ 0 h 21"/>
                  <a:gd name="T2" fmla="*/ 8 w 32"/>
                  <a:gd name="T3" fmla="*/ 0 h 21"/>
                  <a:gd name="T4" fmla="*/ 0 w 32"/>
                  <a:gd name="T5" fmla="*/ 8 h 21"/>
                  <a:gd name="T6" fmla="*/ 0 w 32"/>
                  <a:gd name="T7" fmla="*/ 33 h 21"/>
                  <a:gd name="T8" fmla="*/ 8 w 32"/>
                  <a:gd name="T9" fmla="*/ 39 h 21"/>
                  <a:gd name="T10" fmla="*/ 56 w 32"/>
                  <a:gd name="T11" fmla="*/ 41 h 21"/>
                  <a:gd name="T12" fmla="*/ 64 w 32"/>
                  <a:gd name="T13" fmla="*/ 33 h 21"/>
                  <a:gd name="T14" fmla="*/ 64 w 32"/>
                  <a:gd name="T15" fmla="*/ 8 h 21"/>
                  <a:gd name="T16" fmla="*/ 58 w 32"/>
                  <a:gd name="T17" fmla="*/ 0 h 21"/>
                  <a:gd name="T18" fmla="*/ 12 w 32"/>
                  <a:gd name="T19" fmla="*/ 4 h 21"/>
                  <a:gd name="T20" fmla="*/ 52 w 32"/>
                  <a:gd name="T21" fmla="*/ 4 h 21"/>
                  <a:gd name="T22" fmla="*/ 58 w 32"/>
                  <a:gd name="T23" fmla="*/ 10 h 21"/>
                  <a:gd name="T24" fmla="*/ 58 w 32"/>
                  <a:gd name="T25" fmla="*/ 31 h 21"/>
                  <a:gd name="T26" fmla="*/ 52 w 32"/>
                  <a:gd name="T27" fmla="*/ 37 h 21"/>
                  <a:gd name="T28" fmla="*/ 12 w 32"/>
                  <a:gd name="T29" fmla="*/ 37 h 21"/>
                  <a:gd name="T30" fmla="*/ 4 w 32"/>
                  <a:gd name="T31" fmla="*/ 31 h 21"/>
                  <a:gd name="T32" fmla="*/ 4 w 32"/>
                  <a:gd name="T33" fmla="*/ 10 h 21"/>
                  <a:gd name="T34" fmla="*/ 12 w 32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4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2" y="19"/>
                      <a:pt x="32" y="17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  <a:moveTo>
                      <a:pt x="6" y="2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4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8"/>
                      <a:pt x="28" y="20"/>
                      <a:pt x="2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19"/>
                      <a:pt x="2" y="18"/>
                      <a:pt x="2" y="1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4" name="Freeform 106"/>
              <p:cNvSpPr>
                <a:spLocks/>
              </p:cNvSpPr>
              <p:nvPr/>
            </p:nvSpPr>
            <p:spPr bwMode="auto">
              <a:xfrm>
                <a:off x="2085" y="468"/>
                <a:ext cx="49" cy="38"/>
              </a:xfrm>
              <a:custGeom>
                <a:avLst/>
                <a:gdLst>
                  <a:gd name="T0" fmla="*/ 47 w 25"/>
                  <a:gd name="T1" fmla="*/ 38 h 19"/>
                  <a:gd name="T2" fmla="*/ 0 w 25"/>
                  <a:gd name="T3" fmla="*/ 38 h 19"/>
                  <a:gd name="T4" fmla="*/ 0 w 25"/>
                  <a:gd name="T5" fmla="*/ 12 h 19"/>
                  <a:gd name="T6" fmla="*/ 12 w 25"/>
                  <a:gd name="T7" fmla="*/ 0 h 19"/>
                  <a:gd name="T8" fmla="*/ 49 w 25"/>
                  <a:gd name="T9" fmla="*/ 2 h 19"/>
                  <a:gd name="T10" fmla="*/ 47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4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5" name="Freeform 107"/>
              <p:cNvSpPr>
                <a:spLocks noEditPoints="1"/>
              </p:cNvSpPr>
              <p:nvPr/>
            </p:nvSpPr>
            <p:spPr bwMode="auto">
              <a:xfrm>
                <a:off x="2083" y="467"/>
                <a:ext cx="53" cy="41"/>
              </a:xfrm>
              <a:custGeom>
                <a:avLst/>
                <a:gdLst>
                  <a:gd name="T0" fmla="*/ 47 w 27"/>
                  <a:gd name="T1" fmla="*/ 2 h 21"/>
                  <a:gd name="T2" fmla="*/ 6 w 27"/>
                  <a:gd name="T3" fmla="*/ 0 h 21"/>
                  <a:gd name="T4" fmla="*/ 0 w 27"/>
                  <a:gd name="T5" fmla="*/ 8 h 21"/>
                  <a:gd name="T6" fmla="*/ 0 w 27"/>
                  <a:gd name="T7" fmla="*/ 33 h 21"/>
                  <a:gd name="T8" fmla="*/ 6 w 27"/>
                  <a:gd name="T9" fmla="*/ 41 h 21"/>
                  <a:gd name="T10" fmla="*/ 47 w 27"/>
                  <a:gd name="T11" fmla="*/ 41 h 21"/>
                  <a:gd name="T12" fmla="*/ 53 w 27"/>
                  <a:gd name="T13" fmla="*/ 33 h 21"/>
                  <a:gd name="T14" fmla="*/ 53 w 27"/>
                  <a:gd name="T15" fmla="*/ 8 h 21"/>
                  <a:gd name="T16" fmla="*/ 47 w 27"/>
                  <a:gd name="T17" fmla="*/ 2 h 21"/>
                  <a:gd name="T18" fmla="*/ 10 w 27"/>
                  <a:gd name="T19" fmla="*/ 4 h 21"/>
                  <a:gd name="T20" fmla="*/ 43 w 27"/>
                  <a:gd name="T21" fmla="*/ 4 h 21"/>
                  <a:gd name="T22" fmla="*/ 47 w 27"/>
                  <a:gd name="T23" fmla="*/ 12 h 21"/>
                  <a:gd name="T24" fmla="*/ 47 w 27"/>
                  <a:gd name="T25" fmla="*/ 31 h 21"/>
                  <a:gd name="T26" fmla="*/ 41 w 27"/>
                  <a:gd name="T27" fmla="*/ 39 h 21"/>
                  <a:gd name="T28" fmla="*/ 8 w 27"/>
                  <a:gd name="T29" fmla="*/ 39 h 21"/>
                  <a:gd name="T30" fmla="*/ 4 w 27"/>
                  <a:gd name="T31" fmla="*/ 31 h 21"/>
                  <a:gd name="T32" fmla="*/ 4 w 27"/>
                  <a:gd name="T33" fmla="*/ 12 h 21"/>
                  <a:gd name="T34" fmla="*/ 10 w 27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" h="21">
                    <a:moveTo>
                      <a:pt x="2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7" y="19"/>
                      <a:pt x="27" y="1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5" y="1"/>
                      <a:pt x="24" y="1"/>
                    </a:cubicBezTo>
                    <a:close/>
                    <a:moveTo>
                      <a:pt x="5" y="2"/>
                    </a:move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4" y="4"/>
                      <a:pt x="24" y="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20"/>
                      <a:pt x="21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2" y="18"/>
                      <a:pt x="2" y="1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6" name="Freeform 108"/>
              <p:cNvSpPr>
                <a:spLocks/>
              </p:cNvSpPr>
              <p:nvPr/>
            </p:nvSpPr>
            <p:spPr bwMode="auto">
              <a:xfrm>
                <a:off x="2160" y="470"/>
                <a:ext cx="48" cy="38"/>
              </a:xfrm>
              <a:custGeom>
                <a:avLst/>
                <a:gdLst>
                  <a:gd name="T0" fmla="*/ 48 w 24"/>
                  <a:gd name="T1" fmla="*/ 38 h 19"/>
                  <a:gd name="T2" fmla="*/ 0 w 24"/>
                  <a:gd name="T3" fmla="*/ 36 h 19"/>
                  <a:gd name="T4" fmla="*/ 0 w 24"/>
                  <a:gd name="T5" fmla="*/ 10 h 19"/>
                  <a:gd name="T6" fmla="*/ 12 w 24"/>
                  <a:gd name="T7" fmla="*/ 0 h 19"/>
                  <a:gd name="T8" fmla="*/ 48 w 24"/>
                  <a:gd name="T9" fmla="*/ 0 h 19"/>
                  <a:gd name="T10" fmla="*/ 48 w 24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9">
                    <a:moveTo>
                      <a:pt x="24" y="19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7" name="Freeform 109"/>
              <p:cNvSpPr>
                <a:spLocks noEditPoints="1"/>
              </p:cNvSpPr>
              <p:nvPr/>
            </p:nvSpPr>
            <p:spPr bwMode="auto">
              <a:xfrm>
                <a:off x="2158" y="468"/>
                <a:ext cx="52" cy="40"/>
              </a:xfrm>
              <a:custGeom>
                <a:avLst/>
                <a:gdLst>
                  <a:gd name="T0" fmla="*/ 48 w 26"/>
                  <a:gd name="T1" fmla="*/ 0 h 20"/>
                  <a:gd name="T2" fmla="*/ 6 w 26"/>
                  <a:gd name="T3" fmla="*/ 0 h 20"/>
                  <a:gd name="T4" fmla="*/ 0 w 26"/>
                  <a:gd name="T5" fmla="*/ 6 h 20"/>
                  <a:gd name="T6" fmla="*/ 0 w 26"/>
                  <a:gd name="T7" fmla="*/ 34 h 20"/>
                  <a:gd name="T8" fmla="*/ 6 w 26"/>
                  <a:gd name="T9" fmla="*/ 40 h 20"/>
                  <a:gd name="T10" fmla="*/ 46 w 26"/>
                  <a:gd name="T11" fmla="*/ 40 h 20"/>
                  <a:gd name="T12" fmla="*/ 52 w 26"/>
                  <a:gd name="T13" fmla="*/ 34 h 20"/>
                  <a:gd name="T14" fmla="*/ 52 w 26"/>
                  <a:gd name="T15" fmla="*/ 6 h 20"/>
                  <a:gd name="T16" fmla="*/ 48 w 26"/>
                  <a:gd name="T17" fmla="*/ 0 h 20"/>
                  <a:gd name="T18" fmla="*/ 8 w 26"/>
                  <a:gd name="T19" fmla="*/ 2 h 20"/>
                  <a:gd name="T20" fmla="*/ 42 w 26"/>
                  <a:gd name="T21" fmla="*/ 4 h 20"/>
                  <a:gd name="T22" fmla="*/ 48 w 26"/>
                  <a:gd name="T23" fmla="*/ 10 h 20"/>
                  <a:gd name="T24" fmla="*/ 48 w 26"/>
                  <a:gd name="T25" fmla="*/ 32 h 20"/>
                  <a:gd name="T26" fmla="*/ 42 w 26"/>
                  <a:gd name="T27" fmla="*/ 38 h 20"/>
                  <a:gd name="T28" fmla="*/ 8 w 26"/>
                  <a:gd name="T29" fmla="*/ 38 h 20"/>
                  <a:gd name="T30" fmla="*/ 2 w 26"/>
                  <a:gd name="T31" fmla="*/ 30 h 20"/>
                  <a:gd name="T32" fmla="*/ 4 w 26"/>
                  <a:gd name="T33" fmla="*/ 10 h 20"/>
                  <a:gd name="T34" fmla="*/ 8 w 26"/>
                  <a:gd name="T35" fmla="*/ 2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20"/>
                      <a:pt x="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6" y="19"/>
                      <a:pt x="26" y="1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2"/>
                      <a:pt x="25" y="0"/>
                      <a:pt x="24" y="0"/>
                    </a:cubicBezTo>
                    <a:close/>
                    <a:moveTo>
                      <a:pt x="4" y="1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3"/>
                      <a:pt x="24" y="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19"/>
                      <a:pt x="21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1" y="17"/>
                      <a:pt x="1" y="1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8" name="Freeform 110"/>
              <p:cNvSpPr>
                <a:spLocks/>
              </p:cNvSpPr>
              <p:nvPr/>
            </p:nvSpPr>
            <p:spPr bwMode="auto">
              <a:xfrm>
                <a:off x="2235" y="470"/>
                <a:ext cx="48" cy="38"/>
              </a:xfrm>
              <a:custGeom>
                <a:avLst/>
                <a:gdLst>
                  <a:gd name="T0" fmla="*/ 48 w 24"/>
                  <a:gd name="T1" fmla="*/ 38 h 19"/>
                  <a:gd name="T2" fmla="*/ 0 w 24"/>
                  <a:gd name="T3" fmla="*/ 38 h 19"/>
                  <a:gd name="T4" fmla="*/ 0 w 24"/>
                  <a:gd name="T5" fmla="*/ 12 h 19"/>
                  <a:gd name="T6" fmla="*/ 12 w 24"/>
                  <a:gd name="T7" fmla="*/ 0 h 19"/>
                  <a:gd name="T8" fmla="*/ 48 w 24"/>
                  <a:gd name="T9" fmla="*/ 0 h 19"/>
                  <a:gd name="T10" fmla="*/ 48 w 24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9">
                    <a:moveTo>
                      <a:pt x="24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9" name="Freeform 111"/>
              <p:cNvSpPr>
                <a:spLocks noEditPoints="1"/>
              </p:cNvSpPr>
              <p:nvPr/>
            </p:nvSpPr>
            <p:spPr bwMode="auto">
              <a:xfrm>
                <a:off x="2233" y="468"/>
                <a:ext cx="52" cy="42"/>
              </a:xfrm>
              <a:custGeom>
                <a:avLst/>
                <a:gdLst>
                  <a:gd name="T0" fmla="*/ 46 w 26"/>
                  <a:gd name="T1" fmla="*/ 0 h 21"/>
                  <a:gd name="T2" fmla="*/ 6 w 26"/>
                  <a:gd name="T3" fmla="*/ 0 h 21"/>
                  <a:gd name="T4" fmla="*/ 0 w 26"/>
                  <a:gd name="T5" fmla="*/ 8 h 21"/>
                  <a:gd name="T6" fmla="*/ 0 w 26"/>
                  <a:gd name="T7" fmla="*/ 34 h 21"/>
                  <a:gd name="T8" fmla="*/ 6 w 26"/>
                  <a:gd name="T9" fmla="*/ 40 h 21"/>
                  <a:gd name="T10" fmla="*/ 46 w 26"/>
                  <a:gd name="T11" fmla="*/ 42 h 21"/>
                  <a:gd name="T12" fmla="*/ 52 w 26"/>
                  <a:gd name="T13" fmla="*/ 34 h 21"/>
                  <a:gd name="T14" fmla="*/ 52 w 26"/>
                  <a:gd name="T15" fmla="*/ 8 h 21"/>
                  <a:gd name="T16" fmla="*/ 46 w 26"/>
                  <a:gd name="T17" fmla="*/ 0 h 21"/>
                  <a:gd name="T18" fmla="*/ 8 w 26"/>
                  <a:gd name="T19" fmla="*/ 4 h 21"/>
                  <a:gd name="T20" fmla="*/ 42 w 26"/>
                  <a:gd name="T21" fmla="*/ 4 h 21"/>
                  <a:gd name="T22" fmla="*/ 48 w 26"/>
                  <a:gd name="T23" fmla="*/ 10 h 21"/>
                  <a:gd name="T24" fmla="*/ 48 w 26"/>
                  <a:gd name="T25" fmla="*/ 32 h 21"/>
                  <a:gd name="T26" fmla="*/ 42 w 26"/>
                  <a:gd name="T27" fmla="*/ 38 h 21"/>
                  <a:gd name="T28" fmla="*/ 8 w 26"/>
                  <a:gd name="T29" fmla="*/ 38 h 21"/>
                  <a:gd name="T30" fmla="*/ 2 w 26"/>
                  <a:gd name="T31" fmla="*/ 32 h 21"/>
                  <a:gd name="T32" fmla="*/ 2 w 26"/>
                  <a:gd name="T33" fmla="*/ 10 h 21"/>
                  <a:gd name="T34" fmla="*/ 8 w 26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1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6" y="19"/>
                      <a:pt x="26" y="17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5" y="0"/>
                      <a:pt x="23" y="0"/>
                    </a:cubicBezTo>
                    <a:close/>
                    <a:moveTo>
                      <a:pt x="4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3"/>
                      <a:pt x="24" y="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19"/>
                      <a:pt x="21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0" name="Freeform 112"/>
              <p:cNvSpPr>
                <a:spLocks/>
              </p:cNvSpPr>
              <p:nvPr/>
            </p:nvSpPr>
            <p:spPr bwMode="auto">
              <a:xfrm>
                <a:off x="2309" y="470"/>
                <a:ext cx="49" cy="38"/>
              </a:xfrm>
              <a:custGeom>
                <a:avLst/>
                <a:gdLst>
                  <a:gd name="T0" fmla="*/ 49 w 25"/>
                  <a:gd name="T1" fmla="*/ 38 h 19"/>
                  <a:gd name="T2" fmla="*/ 0 w 25"/>
                  <a:gd name="T3" fmla="*/ 38 h 19"/>
                  <a:gd name="T4" fmla="*/ 2 w 25"/>
                  <a:gd name="T5" fmla="*/ 12 h 19"/>
                  <a:gd name="T6" fmla="*/ 12 w 25"/>
                  <a:gd name="T7" fmla="*/ 0 h 19"/>
                  <a:gd name="T8" fmla="*/ 49 w 25"/>
                  <a:gd name="T9" fmla="*/ 0 h 19"/>
                  <a:gd name="T10" fmla="*/ 49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1" name="Freeform 113"/>
              <p:cNvSpPr>
                <a:spLocks noEditPoints="1"/>
              </p:cNvSpPr>
              <p:nvPr/>
            </p:nvSpPr>
            <p:spPr bwMode="auto">
              <a:xfrm>
                <a:off x="2309" y="468"/>
                <a:ext cx="51" cy="42"/>
              </a:xfrm>
              <a:custGeom>
                <a:avLst/>
                <a:gdLst>
                  <a:gd name="T0" fmla="*/ 45 w 26"/>
                  <a:gd name="T1" fmla="*/ 2 h 21"/>
                  <a:gd name="T2" fmla="*/ 6 w 26"/>
                  <a:gd name="T3" fmla="*/ 0 h 21"/>
                  <a:gd name="T4" fmla="*/ 0 w 26"/>
                  <a:gd name="T5" fmla="*/ 8 h 21"/>
                  <a:gd name="T6" fmla="*/ 0 w 26"/>
                  <a:gd name="T7" fmla="*/ 34 h 21"/>
                  <a:gd name="T8" fmla="*/ 6 w 26"/>
                  <a:gd name="T9" fmla="*/ 42 h 21"/>
                  <a:gd name="T10" fmla="*/ 45 w 26"/>
                  <a:gd name="T11" fmla="*/ 42 h 21"/>
                  <a:gd name="T12" fmla="*/ 51 w 26"/>
                  <a:gd name="T13" fmla="*/ 34 h 21"/>
                  <a:gd name="T14" fmla="*/ 51 w 26"/>
                  <a:gd name="T15" fmla="*/ 8 h 21"/>
                  <a:gd name="T16" fmla="*/ 45 w 26"/>
                  <a:gd name="T17" fmla="*/ 2 h 21"/>
                  <a:gd name="T18" fmla="*/ 8 w 26"/>
                  <a:gd name="T19" fmla="*/ 4 h 21"/>
                  <a:gd name="T20" fmla="*/ 41 w 26"/>
                  <a:gd name="T21" fmla="*/ 4 h 21"/>
                  <a:gd name="T22" fmla="*/ 47 w 26"/>
                  <a:gd name="T23" fmla="*/ 12 h 21"/>
                  <a:gd name="T24" fmla="*/ 47 w 26"/>
                  <a:gd name="T25" fmla="*/ 32 h 21"/>
                  <a:gd name="T26" fmla="*/ 41 w 26"/>
                  <a:gd name="T27" fmla="*/ 40 h 21"/>
                  <a:gd name="T28" fmla="*/ 8 w 26"/>
                  <a:gd name="T29" fmla="*/ 40 h 21"/>
                  <a:gd name="T30" fmla="*/ 2 w 26"/>
                  <a:gd name="T31" fmla="*/ 32 h 21"/>
                  <a:gd name="T32" fmla="*/ 2 w 26"/>
                  <a:gd name="T33" fmla="*/ 12 h 21"/>
                  <a:gd name="T34" fmla="*/ 8 w 26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1">
                    <a:moveTo>
                      <a:pt x="2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6" y="19"/>
                      <a:pt x="26" y="17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5" y="1"/>
                      <a:pt x="23" y="1"/>
                    </a:cubicBezTo>
                    <a:close/>
                    <a:moveTo>
                      <a:pt x="4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4"/>
                      <a:pt x="24" y="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20"/>
                      <a:pt x="21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" y="20"/>
                      <a:pt x="1" y="18"/>
                      <a:pt x="1" y="1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2" name="Freeform 114"/>
              <p:cNvSpPr>
                <a:spLocks/>
              </p:cNvSpPr>
              <p:nvPr/>
            </p:nvSpPr>
            <p:spPr bwMode="auto">
              <a:xfrm>
                <a:off x="2384" y="472"/>
                <a:ext cx="50" cy="38"/>
              </a:xfrm>
              <a:custGeom>
                <a:avLst/>
                <a:gdLst>
                  <a:gd name="T0" fmla="*/ 50 w 25"/>
                  <a:gd name="T1" fmla="*/ 38 h 19"/>
                  <a:gd name="T2" fmla="*/ 0 w 25"/>
                  <a:gd name="T3" fmla="*/ 36 h 19"/>
                  <a:gd name="T4" fmla="*/ 0 w 25"/>
                  <a:gd name="T5" fmla="*/ 10 h 19"/>
                  <a:gd name="T6" fmla="*/ 12 w 25"/>
                  <a:gd name="T7" fmla="*/ 0 h 19"/>
                  <a:gd name="T8" fmla="*/ 50 w 25"/>
                  <a:gd name="T9" fmla="*/ 0 h 19"/>
                  <a:gd name="T10" fmla="*/ 50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3" name="Freeform 115"/>
              <p:cNvSpPr>
                <a:spLocks noEditPoints="1"/>
              </p:cNvSpPr>
              <p:nvPr/>
            </p:nvSpPr>
            <p:spPr bwMode="auto">
              <a:xfrm>
                <a:off x="2384" y="470"/>
                <a:ext cx="52" cy="40"/>
              </a:xfrm>
              <a:custGeom>
                <a:avLst/>
                <a:gdLst>
                  <a:gd name="T0" fmla="*/ 46 w 26"/>
                  <a:gd name="T1" fmla="*/ 0 h 20"/>
                  <a:gd name="T2" fmla="*/ 6 w 26"/>
                  <a:gd name="T3" fmla="*/ 0 h 20"/>
                  <a:gd name="T4" fmla="*/ 0 w 26"/>
                  <a:gd name="T5" fmla="*/ 6 h 20"/>
                  <a:gd name="T6" fmla="*/ 0 w 26"/>
                  <a:gd name="T7" fmla="*/ 32 h 20"/>
                  <a:gd name="T8" fmla="*/ 4 w 26"/>
                  <a:gd name="T9" fmla="*/ 40 h 20"/>
                  <a:gd name="T10" fmla="*/ 46 w 26"/>
                  <a:gd name="T11" fmla="*/ 40 h 20"/>
                  <a:gd name="T12" fmla="*/ 52 w 26"/>
                  <a:gd name="T13" fmla="*/ 34 h 20"/>
                  <a:gd name="T14" fmla="*/ 52 w 26"/>
                  <a:gd name="T15" fmla="*/ 6 h 20"/>
                  <a:gd name="T16" fmla="*/ 46 w 26"/>
                  <a:gd name="T17" fmla="*/ 0 h 20"/>
                  <a:gd name="T18" fmla="*/ 8 w 26"/>
                  <a:gd name="T19" fmla="*/ 2 h 20"/>
                  <a:gd name="T20" fmla="*/ 42 w 26"/>
                  <a:gd name="T21" fmla="*/ 4 h 20"/>
                  <a:gd name="T22" fmla="*/ 48 w 26"/>
                  <a:gd name="T23" fmla="*/ 10 h 20"/>
                  <a:gd name="T24" fmla="*/ 48 w 26"/>
                  <a:gd name="T25" fmla="*/ 32 h 20"/>
                  <a:gd name="T26" fmla="*/ 42 w 26"/>
                  <a:gd name="T27" fmla="*/ 38 h 20"/>
                  <a:gd name="T28" fmla="*/ 8 w 26"/>
                  <a:gd name="T29" fmla="*/ 38 h 20"/>
                  <a:gd name="T30" fmla="*/ 2 w 26"/>
                  <a:gd name="T31" fmla="*/ 30 h 20"/>
                  <a:gd name="T32" fmla="*/ 2 w 26"/>
                  <a:gd name="T33" fmla="*/ 10 h 20"/>
                  <a:gd name="T34" fmla="*/ 8 w 26"/>
                  <a:gd name="T35" fmla="*/ 2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0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20"/>
                      <a:pt x="2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6" y="19"/>
                      <a:pt x="26" y="1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0"/>
                      <a:pt x="23" y="0"/>
                    </a:cubicBezTo>
                    <a:close/>
                    <a:moveTo>
                      <a:pt x="4" y="1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3"/>
                      <a:pt x="24" y="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7"/>
                      <a:pt x="22" y="19"/>
                      <a:pt x="21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4" name="Freeform 116"/>
              <p:cNvSpPr>
                <a:spLocks/>
              </p:cNvSpPr>
              <p:nvPr/>
            </p:nvSpPr>
            <p:spPr bwMode="auto">
              <a:xfrm>
                <a:off x="2459" y="472"/>
                <a:ext cx="50" cy="38"/>
              </a:xfrm>
              <a:custGeom>
                <a:avLst/>
                <a:gdLst>
                  <a:gd name="T0" fmla="*/ 50 w 25"/>
                  <a:gd name="T1" fmla="*/ 38 h 19"/>
                  <a:gd name="T2" fmla="*/ 0 w 25"/>
                  <a:gd name="T3" fmla="*/ 38 h 19"/>
                  <a:gd name="T4" fmla="*/ 0 w 25"/>
                  <a:gd name="T5" fmla="*/ 12 h 19"/>
                  <a:gd name="T6" fmla="*/ 12 w 25"/>
                  <a:gd name="T7" fmla="*/ 0 h 19"/>
                  <a:gd name="T8" fmla="*/ 50 w 25"/>
                  <a:gd name="T9" fmla="*/ 0 h 19"/>
                  <a:gd name="T10" fmla="*/ 50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5" name="Freeform 117"/>
              <p:cNvSpPr>
                <a:spLocks noEditPoints="1"/>
              </p:cNvSpPr>
              <p:nvPr/>
            </p:nvSpPr>
            <p:spPr bwMode="auto">
              <a:xfrm>
                <a:off x="2457" y="470"/>
                <a:ext cx="54" cy="40"/>
              </a:xfrm>
              <a:custGeom>
                <a:avLst/>
                <a:gdLst>
                  <a:gd name="T0" fmla="*/ 48 w 27"/>
                  <a:gd name="T1" fmla="*/ 0 h 20"/>
                  <a:gd name="T2" fmla="*/ 6 w 27"/>
                  <a:gd name="T3" fmla="*/ 0 h 20"/>
                  <a:gd name="T4" fmla="*/ 2 w 27"/>
                  <a:gd name="T5" fmla="*/ 6 h 20"/>
                  <a:gd name="T6" fmla="*/ 0 w 27"/>
                  <a:gd name="T7" fmla="*/ 34 h 20"/>
                  <a:gd name="T8" fmla="*/ 6 w 27"/>
                  <a:gd name="T9" fmla="*/ 40 h 20"/>
                  <a:gd name="T10" fmla="*/ 48 w 27"/>
                  <a:gd name="T11" fmla="*/ 40 h 20"/>
                  <a:gd name="T12" fmla="*/ 54 w 27"/>
                  <a:gd name="T13" fmla="*/ 34 h 20"/>
                  <a:gd name="T14" fmla="*/ 54 w 27"/>
                  <a:gd name="T15" fmla="*/ 8 h 20"/>
                  <a:gd name="T16" fmla="*/ 48 w 27"/>
                  <a:gd name="T17" fmla="*/ 0 h 20"/>
                  <a:gd name="T18" fmla="*/ 10 w 27"/>
                  <a:gd name="T19" fmla="*/ 4 h 20"/>
                  <a:gd name="T20" fmla="*/ 44 w 27"/>
                  <a:gd name="T21" fmla="*/ 4 h 20"/>
                  <a:gd name="T22" fmla="*/ 50 w 27"/>
                  <a:gd name="T23" fmla="*/ 10 h 20"/>
                  <a:gd name="T24" fmla="*/ 50 w 27"/>
                  <a:gd name="T25" fmla="*/ 32 h 20"/>
                  <a:gd name="T26" fmla="*/ 44 w 27"/>
                  <a:gd name="T27" fmla="*/ 38 h 20"/>
                  <a:gd name="T28" fmla="*/ 10 w 27"/>
                  <a:gd name="T29" fmla="*/ 38 h 20"/>
                  <a:gd name="T30" fmla="*/ 4 w 27"/>
                  <a:gd name="T31" fmla="*/ 32 h 20"/>
                  <a:gd name="T32" fmla="*/ 4 w 27"/>
                  <a:gd name="T33" fmla="*/ 10 h 20"/>
                  <a:gd name="T34" fmla="*/ 10 w 27"/>
                  <a:gd name="T35" fmla="*/ 4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" h="20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2"/>
                      <a:pt x="1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0"/>
                      <a:pt x="27" y="19"/>
                      <a:pt x="27" y="1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  <a:moveTo>
                      <a:pt x="5" y="2"/>
                    </a:move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5" y="3"/>
                      <a:pt x="25" y="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8"/>
                      <a:pt x="23" y="19"/>
                      <a:pt x="22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6" name="Freeform 118"/>
              <p:cNvSpPr>
                <a:spLocks/>
              </p:cNvSpPr>
              <p:nvPr/>
            </p:nvSpPr>
            <p:spPr bwMode="auto">
              <a:xfrm>
                <a:off x="2535" y="472"/>
                <a:ext cx="49" cy="38"/>
              </a:xfrm>
              <a:custGeom>
                <a:avLst/>
                <a:gdLst>
                  <a:gd name="T0" fmla="*/ 47 w 25"/>
                  <a:gd name="T1" fmla="*/ 38 h 19"/>
                  <a:gd name="T2" fmla="*/ 0 w 25"/>
                  <a:gd name="T3" fmla="*/ 38 h 19"/>
                  <a:gd name="T4" fmla="*/ 0 w 25"/>
                  <a:gd name="T5" fmla="*/ 12 h 19"/>
                  <a:gd name="T6" fmla="*/ 12 w 25"/>
                  <a:gd name="T7" fmla="*/ 0 h 19"/>
                  <a:gd name="T8" fmla="*/ 49 w 25"/>
                  <a:gd name="T9" fmla="*/ 0 h 19"/>
                  <a:gd name="T10" fmla="*/ 47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4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7" name="Freeform 119"/>
              <p:cNvSpPr>
                <a:spLocks noEditPoints="1"/>
              </p:cNvSpPr>
              <p:nvPr/>
            </p:nvSpPr>
            <p:spPr bwMode="auto">
              <a:xfrm>
                <a:off x="2533" y="470"/>
                <a:ext cx="53" cy="42"/>
              </a:xfrm>
              <a:custGeom>
                <a:avLst/>
                <a:gdLst>
                  <a:gd name="T0" fmla="*/ 47 w 27"/>
                  <a:gd name="T1" fmla="*/ 0 h 21"/>
                  <a:gd name="T2" fmla="*/ 6 w 27"/>
                  <a:gd name="T3" fmla="*/ 0 h 21"/>
                  <a:gd name="T4" fmla="*/ 0 w 27"/>
                  <a:gd name="T5" fmla="*/ 8 h 21"/>
                  <a:gd name="T6" fmla="*/ 0 w 27"/>
                  <a:gd name="T7" fmla="*/ 34 h 21"/>
                  <a:gd name="T8" fmla="*/ 6 w 27"/>
                  <a:gd name="T9" fmla="*/ 42 h 21"/>
                  <a:gd name="T10" fmla="*/ 47 w 27"/>
                  <a:gd name="T11" fmla="*/ 42 h 21"/>
                  <a:gd name="T12" fmla="*/ 53 w 27"/>
                  <a:gd name="T13" fmla="*/ 34 h 21"/>
                  <a:gd name="T14" fmla="*/ 53 w 27"/>
                  <a:gd name="T15" fmla="*/ 8 h 21"/>
                  <a:gd name="T16" fmla="*/ 47 w 27"/>
                  <a:gd name="T17" fmla="*/ 0 h 21"/>
                  <a:gd name="T18" fmla="*/ 10 w 27"/>
                  <a:gd name="T19" fmla="*/ 4 h 21"/>
                  <a:gd name="T20" fmla="*/ 43 w 27"/>
                  <a:gd name="T21" fmla="*/ 4 h 21"/>
                  <a:gd name="T22" fmla="*/ 47 w 27"/>
                  <a:gd name="T23" fmla="*/ 12 h 21"/>
                  <a:gd name="T24" fmla="*/ 47 w 27"/>
                  <a:gd name="T25" fmla="*/ 32 h 21"/>
                  <a:gd name="T26" fmla="*/ 43 w 27"/>
                  <a:gd name="T27" fmla="*/ 40 h 21"/>
                  <a:gd name="T28" fmla="*/ 10 w 27"/>
                  <a:gd name="T29" fmla="*/ 38 h 21"/>
                  <a:gd name="T30" fmla="*/ 4 w 27"/>
                  <a:gd name="T31" fmla="*/ 32 h 21"/>
                  <a:gd name="T32" fmla="*/ 4 w 27"/>
                  <a:gd name="T33" fmla="*/ 10 h 21"/>
                  <a:gd name="T34" fmla="*/ 10 w 27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" h="21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7" y="19"/>
                      <a:pt x="27" y="1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5" y="1"/>
                      <a:pt x="24" y="0"/>
                    </a:cubicBezTo>
                    <a:close/>
                    <a:moveTo>
                      <a:pt x="5" y="2"/>
                    </a:move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5" y="4"/>
                      <a:pt x="24" y="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20"/>
                      <a:pt x="22" y="20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8" name="Freeform 120"/>
              <p:cNvSpPr>
                <a:spLocks/>
              </p:cNvSpPr>
              <p:nvPr/>
            </p:nvSpPr>
            <p:spPr bwMode="auto">
              <a:xfrm>
                <a:off x="2610" y="472"/>
                <a:ext cx="48" cy="40"/>
              </a:xfrm>
              <a:custGeom>
                <a:avLst/>
                <a:gdLst>
                  <a:gd name="T0" fmla="*/ 48 w 24"/>
                  <a:gd name="T1" fmla="*/ 40 h 20"/>
                  <a:gd name="T2" fmla="*/ 0 w 24"/>
                  <a:gd name="T3" fmla="*/ 38 h 20"/>
                  <a:gd name="T4" fmla="*/ 0 w 24"/>
                  <a:gd name="T5" fmla="*/ 12 h 20"/>
                  <a:gd name="T6" fmla="*/ 12 w 24"/>
                  <a:gd name="T7" fmla="*/ 0 h 20"/>
                  <a:gd name="T8" fmla="*/ 48 w 24"/>
                  <a:gd name="T9" fmla="*/ 2 h 20"/>
                  <a:gd name="T10" fmla="*/ 48 w 24"/>
                  <a:gd name="T11" fmla="*/ 4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1"/>
                      <a:pt x="24" y="1"/>
                      <a:pt x="24" y="1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9" name="Freeform 121"/>
              <p:cNvSpPr>
                <a:spLocks noEditPoints="1"/>
              </p:cNvSpPr>
              <p:nvPr/>
            </p:nvSpPr>
            <p:spPr bwMode="auto">
              <a:xfrm>
                <a:off x="2608" y="472"/>
                <a:ext cx="54" cy="40"/>
              </a:xfrm>
              <a:custGeom>
                <a:avLst/>
                <a:gdLst>
                  <a:gd name="T0" fmla="*/ 48 w 27"/>
                  <a:gd name="T1" fmla="*/ 0 h 20"/>
                  <a:gd name="T2" fmla="*/ 6 w 27"/>
                  <a:gd name="T3" fmla="*/ 0 h 20"/>
                  <a:gd name="T4" fmla="*/ 0 w 27"/>
                  <a:gd name="T5" fmla="*/ 6 h 20"/>
                  <a:gd name="T6" fmla="*/ 0 w 27"/>
                  <a:gd name="T7" fmla="*/ 32 h 20"/>
                  <a:gd name="T8" fmla="*/ 6 w 27"/>
                  <a:gd name="T9" fmla="*/ 40 h 20"/>
                  <a:gd name="T10" fmla="*/ 46 w 27"/>
                  <a:gd name="T11" fmla="*/ 40 h 20"/>
                  <a:gd name="T12" fmla="*/ 52 w 27"/>
                  <a:gd name="T13" fmla="*/ 34 h 20"/>
                  <a:gd name="T14" fmla="*/ 52 w 27"/>
                  <a:gd name="T15" fmla="*/ 6 h 20"/>
                  <a:gd name="T16" fmla="*/ 48 w 27"/>
                  <a:gd name="T17" fmla="*/ 0 h 20"/>
                  <a:gd name="T18" fmla="*/ 10 w 27"/>
                  <a:gd name="T19" fmla="*/ 2 h 20"/>
                  <a:gd name="T20" fmla="*/ 42 w 27"/>
                  <a:gd name="T21" fmla="*/ 2 h 20"/>
                  <a:gd name="T22" fmla="*/ 48 w 27"/>
                  <a:gd name="T23" fmla="*/ 10 h 20"/>
                  <a:gd name="T24" fmla="*/ 48 w 27"/>
                  <a:gd name="T25" fmla="*/ 30 h 20"/>
                  <a:gd name="T26" fmla="*/ 42 w 27"/>
                  <a:gd name="T27" fmla="*/ 38 h 20"/>
                  <a:gd name="T28" fmla="*/ 8 w 27"/>
                  <a:gd name="T29" fmla="*/ 38 h 20"/>
                  <a:gd name="T30" fmla="*/ 4 w 27"/>
                  <a:gd name="T31" fmla="*/ 30 h 20"/>
                  <a:gd name="T32" fmla="*/ 4 w 27"/>
                  <a:gd name="T33" fmla="*/ 10 h 20"/>
                  <a:gd name="T34" fmla="*/ 10 w 27"/>
                  <a:gd name="T35" fmla="*/ 2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" h="20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20"/>
                      <a:pt x="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6" y="19"/>
                      <a:pt x="26" y="1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1"/>
                      <a:pt x="25" y="0"/>
                      <a:pt x="24" y="0"/>
                    </a:cubicBezTo>
                    <a:close/>
                    <a:moveTo>
                      <a:pt x="5" y="1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3" y="1"/>
                      <a:pt x="24" y="3"/>
                      <a:pt x="24" y="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7"/>
                      <a:pt x="23" y="19"/>
                      <a:pt x="21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1" y="17"/>
                      <a:pt x="2" y="1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0" name="Freeform 122"/>
              <p:cNvSpPr>
                <a:spLocks/>
              </p:cNvSpPr>
              <p:nvPr/>
            </p:nvSpPr>
            <p:spPr bwMode="auto">
              <a:xfrm>
                <a:off x="2685" y="474"/>
                <a:ext cx="48" cy="38"/>
              </a:xfrm>
              <a:custGeom>
                <a:avLst/>
                <a:gdLst>
                  <a:gd name="T0" fmla="*/ 48 w 24"/>
                  <a:gd name="T1" fmla="*/ 38 h 19"/>
                  <a:gd name="T2" fmla="*/ 0 w 24"/>
                  <a:gd name="T3" fmla="*/ 38 h 19"/>
                  <a:gd name="T4" fmla="*/ 0 w 24"/>
                  <a:gd name="T5" fmla="*/ 12 h 19"/>
                  <a:gd name="T6" fmla="*/ 12 w 24"/>
                  <a:gd name="T7" fmla="*/ 0 h 19"/>
                  <a:gd name="T8" fmla="*/ 48 w 24"/>
                  <a:gd name="T9" fmla="*/ 0 h 19"/>
                  <a:gd name="T10" fmla="*/ 48 w 24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9">
                    <a:moveTo>
                      <a:pt x="24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1" name="Freeform 123"/>
              <p:cNvSpPr>
                <a:spLocks noEditPoints="1"/>
              </p:cNvSpPr>
              <p:nvPr/>
            </p:nvSpPr>
            <p:spPr bwMode="auto">
              <a:xfrm>
                <a:off x="2683" y="472"/>
                <a:ext cx="52" cy="40"/>
              </a:xfrm>
              <a:custGeom>
                <a:avLst/>
                <a:gdLst>
                  <a:gd name="T0" fmla="*/ 46 w 26"/>
                  <a:gd name="T1" fmla="*/ 0 h 20"/>
                  <a:gd name="T2" fmla="*/ 6 w 26"/>
                  <a:gd name="T3" fmla="*/ 0 h 20"/>
                  <a:gd name="T4" fmla="*/ 0 w 26"/>
                  <a:gd name="T5" fmla="*/ 6 h 20"/>
                  <a:gd name="T6" fmla="*/ 0 w 26"/>
                  <a:gd name="T7" fmla="*/ 34 h 20"/>
                  <a:gd name="T8" fmla="*/ 6 w 26"/>
                  <a:gd name="T9" fmla="*/ 40 h 20"/>
                  <a:gd name="T10" fmla="*/ 46 w 26"/>
                  <a:gd name="T11" fmla="*/ 40 h 20"/>
                  <a:gd name="T12" fmla="*/ 52 w 26"/>
                  <a:gd name="T13" fmla="*/ 34 h 20"/>
                  <a:gd name="T14" fmla="*/ 52 w 26"/>
                  <a:gd name="T15" fmla="*/ 8 h 20"/>
                  <a:gd name="T16" fmla="*/ 46 w 26"/>
                  <a:gd name="T17" fmla="*/ 0 h 20"/>
                  <a:gd name="T18" fmla="*/ 8 w 26"/>
                  <a:gd name="T19" fmla="*/ 4 h 20"/>
                  <a:gd name="T20" fmla="*/ 42 w 26"/>
                  <a:gd name="T21" fmla="*/ 4 h 20"/>
                  <a:gd name="T22" fmla="*/ 48 w 26"/>
                  <a:gd name="T23" fmla="*/ 10 h 20"/>
                  <a:gd name="T24" fmla="*/ 48 w 26"/>
                  <a:gd name="T25" fmla="*/ 32 h 20"/>
                  <a:gd name="T26" fmla="*/ 42 w 26"/>
                  <a:gd name="T27" fmla="*/ 38 h 20"/>
                  <a:gd name="T28" fmla="*/ 8 w 26"/>
                  <a:gd name="T29" fmla="*/ 38 h 20"/>
                  <a:gd name="T30" fmla="*/ 2 w 26"/>
                  <a:gd name="T31" fmla="*/ 32 h 20"/>
                  <a:gd name="T32" fmla="*/ 2 w 26"/>
                  <a:gd name="T33" fmla="*/ 10 h 20"/>
                  <a:gd name="T34" fmla="*/ 8 w 26"/>
                  <a:gd name="T35" fmla="*/ 4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0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6" y="19"/>
                      <a:pt x="26" y="17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5" y="0"/>
                      <a:pt x="23" y="0"/>
                    </a:cubicBezTo>
                    <a:close/>
                    <a:moveTo>
                      <a:pt x="4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3"/>
                      <a:pt x="24" y="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19"/>
                      <a:pt x="21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2" name="Freeform 124"/>
              <p:cNvSpPr>
                <a:spLocks/>
              </p:cNvSpPr>
              <p:nvPr/>
            </p:nvSpPr>
            <p:spPr bwMode="auto">
              <a:xfrm>
                <a:off x="2759" y="474"/>
                <a:ext cx="49" cy="38"/>
              </a:xfrm>
              <a:custGeom>
                <a:avLst/>
                <a:gdLst>
                  <a:gd name="T0" fmla="*/ 49 w 25"/>
                  <a:gd name="T1" fmla="*/ 38 h 19"/>
                  <a:gd name="T2" fmla="*/ 0 w 25"/>
                  <a:gd name="T3" fmla="*/ 38 h 19"/>
                  <a:gd name="T4" fmla="*/ 2 w 25"/>
                  <a:gd name="T5" fmla="*/ 12 h 19"/>
                  <a:gd name="T6" fmla="*/ 12 w 25"/>
                  <a:gd name="T7" fmla="*/ 0 h 19"/>
                  <a:gd name="T8" fmla="*/ 49 w 25"/>
                  <a:gd name="T9" fmla="*/ 0 h 19"/>
                  <a:gd name="T10" fmla="*/ 49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3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3" name="Freeform 125"/>
              <p:cNvSpPr>
                <a:spLocks noEditPoints="1"/>
              </p:cNvSpPr>
              <p:nvPr/>
            </p:nvSpPr>
            <p:spPr bwMode="auto">
              <a:xfrm>
                <a:off x="2759" y="472"/>
                <a:ext cx="51" cy="42"/>
              </a:xfrm>
              <a:custGeom>
                <a:avLst/>
                <a:gdLst>
                  <a:gd name="T0" fmla="*/ 45 w 26"/>
                  <a:gd name="T1" fmla="*/ 0 h 21"/>
                  <a:gd name="T2" fmla="*/ 6 w 26"/>
                  <a:gd name="T3" fmla="*/ 0 h 21"/>
                  <a:gd name="T4" fmla="*/ 0 w 26"/>
                  <a:gd name="T5" fmla="*/ 8 h 21"/>
                  <a:gd name="T6" fmla="*/ 0 w 26"/>
                  <a:gd name="T7" fmla="*/ 34 h 21"/>
                  <a:gd name="T8" fmla="*/ 6 w 26"/>
                  <a:gd name="T9" fmla="*/ 40 h 21"/>
                  <a:gd name="T10" fmla="*/ 45 w 26"/>
                  <a:gd name="T11" fmla="*/ 42 h 21"/>
                  <a:gd name="T12" fmla="*/ 51 w 26"/>
                  <a:gd name="T13" fmla="*/ 34 h 21"/>
                  <a:gd name="T14" fmla="*/ 51 w 26"/>
                  <a:gd name="T15" fmla="*/ 8 h 21"/>
                  <a:gd name="T16" fmla="*/ 45 w 26"/>
                  <a:gd name="T17" fmla="*/ 0 h 21"/>
                  <a:gd name="T18" fmla="*/ 8 w 26"/>
                  <a:gd name="T19" fmla="*/ 4 h 21"/>
                  <a:gd name="T20" fmla="*/ 41 w 26"/>
                  <a:gd name="T21" fmla="*/ 4 h 21"/>
                  <a:gd name="T22" fmla="*/ 47 w 26"/>
                  <a:gd name="T23" fmla="*/ 12 h 21"/>
                  <a:gd name="T24" fmla="*/ 47 w 26"/>
                  <a:gd name="T25" fmla="*/ 32 h 21"/>
                  <a:gd name="T26" fmla="*/ 41 w 26"/>
                  <a:gd name="T27" fmla="*/ 40 h 21"/>
                  <a:gd name="T28" fmla="*/ 8 w 26"/>
                  <a:gd name="T29" fmla="*/ 38 h 21"/>
                  <a:gd name="T30" fmla="*/ 2 w 26"/>
                  <a:gd name="T31" fmla="*/ 32 h 21"/>
                  <a:gd name="T32" fmla="*/ 2 w 26"/>
                  <a:gd name="T33" fmla="*/ 10 h 21"/>
                  <a:gd name="T34" fmla="*/ 8 w 26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1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6" y="19"/>
                      <a:pt x="26" y="17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5" y="0"/>
                      <a:pt x="23" y="0"/>
                    </a:cubicBezTo>
                    <a:close/>
                    <a:moveTo>
                      <a:pt x="4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4"/>
                      <a:pt x="24" y="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20"/>
                      <a:pt x="21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4" name="Freeform 126"/>
              <p:cNvSpPr>
                <a:spLocks/>
              </p:cNvSpPr>
              <p:nvPr/>
            </p:nvSpPr>
            <p:spPr bwMode="auto">
              <a:xfrm>
                <a:off x="2834" y="474"/>
                <a:ext cx="50" cy="38"/>
              </a:xfrm>
              <a:custGeom>
                <a:avLst/>
                <a:gdLst>
                  <a:gd name="T0" fmla="*/ 50 w 25"/>
                  <a:gd name="T1" fmla="*/ 38 h 19"/>
                  <a:gd name="T2" fmla="*/ 0 w 25"/>
                  <a:gd name="T3" fmla="*/ 38 h 19"/>
                  <a:gd name="T4" fmla="*/ 0 w 25"/>
                  <a:gd name="T5" fmla="*/ 12 h 19"/>
                  <a:gd name="T6" fmla="*/ 12 w 25"/>
                  <a:gd name="T7" fmla="*/ 0 h 19"/>
                  <a:gd name="T8" fmla="*/ 50 w 25"/>
                  <a:gd name="T9" fmla="*/ 2 h 19"/>
                  <a:gd name="T10" fmla="*/ 50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5" name="Freeform 127"/>
              <p:cNvSpPr>
                <a:spLocks noEditPoints="1"/>
              </p:cNvSpPr>
              <p:nvPr/>
            </p:nvSpPr>
            <p:spPr bwMode="auto">
              <a:xfrm>
                <a:off x="2834" y="474"/>
                <a:ext cx="52" cy="40"/>
              </a:xfrm>
              <a:custGeom>
                <a:avLst/>
                <a:gdLst>
                  <a:gd name="T0" fmla="*/ 46 w 26"/>
                  <a:gd name="T1" fmla="*/ 0 h 20"/>
                  <a:gd name="T2" fmla="*/ 6 w 26"/>
                  <a:gd name="T3" fmla="*/ 0 h 20"/>
                  <a:gd name="T4" fmla="*/ 0 w 26"/>
                  <a:gd name="T5" fmla="*/ 6 h 20"/>
                  <a:gd name="T6" fmla="*/ 0 w 26"/>
                  <a:gd name="T7" fmla="*/ 32 h 20"/>
                  <a:gd name="T8" fmla="*/ 4 w 26"/>
                  <a:gd name="T9" fmla="*/ 40 h 20"/>
                  <a:gd name="T10" fmla="*/ 46 w 26"/>
                  <a:gd name="T11" fmla="*/ 40 h 20"/>
                  <a:gd name="T12" fmla="*/ 52 w 26"/>
                  <a:gd name="T13" fmla="*/ 34 h 20"/>
                  <a:gd name="T14" fmla="*/ 52 w 26"/>
                  <a:gd name="T15" fmla="*/ 6 h 20"/>
                  <a:gd name="T16" fmla="*/ 46 w 26"/>
                  <a:gd name="T17" fmla="*/ 0 h 20"/>
                  <a:gd name="T18" fmla="*/ 8 w 26"/>
                  <a:gd name="T19" fmla="*/ 2 h 20"/>
                  <a:gd name="T20" fmla="*/ 42 w 26"/>
                  <a:gd name="T21" fmla="*/ 2 h 20"/>
                  <a:gd name="T22" fmla="*/ 48 w 26"/>
                  <a:gd name="T23" fmla="*/ 10 h 20"/>
                  <a:gd name="T24" fmla="*/ 48 w 26"/>
                  <a:gd name="T25" fmla="*/ 30 h 20"/>
                  <a:gd name="T26" fmla="*/ 42 w 26"/>
                  <a:gd name="T27" fmla="*/ 38 h 20"/>
                  <a:gd name="T28" fmla="*/ 8 w 26"/>
                  <a:gd name="T29" fmla="*/ 38 h 20"/>
                  <a:gd name="T30" fmla="*/ 2 w 26"/>
                  <a:gd name="T31" fmla="*/ 30 h 20"/>
                  <a:gd name="T32" fmla="*/ 2 w 26"/>
                  <a:gd name="T33" fmla="*/ 10 h 20"/>
                  <a:gd name="T34" fmla="*/ 8 w 26"/>
                  <a:gd name="T35" fmla="*/ 2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" h="20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20"/>
                      <a:pt x="2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6" y="18"/>
                      <a:pt x="26" y="1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0"/>
                      <a:pt x="23" y="0"/>
                    </a:cubicBezTo>
                    <a:close/>
                    <a:moveTo>
                      <a:pt x="4" y="1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3" y="1"/>
                      <a:pt x="24" y="3"/>
                      <a:pt x="24" y="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7"/>
                      <a:pt x="22" y="19"/>
                      <a:pt x="21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1" y="17"/>
                      <a:pt x="1" y="1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6" name="Freeform 128"/>
              <p:cNvSpPr>
                <a:spLocks/>
              </p:cNvSpPr>
              <p:nvPr/>
            </p:nvSpPr>
            <p:spPr bwMode="auto">
              <a:xfrm>
                <a:off x="2909" y="476"/>
                <a:ext cx="50" cy="38"/>
              </a:xfrm>
              <a:custGeom>
                <a:avLst/>
                <a:gdLst>
                  <a:gd name="T0" fmla="*/ 50 w 25"/>
                  <a:gd name="T1" fmla="*/ 38 h 19"/>
                  <a:gd name="T2" fmla="*/ 0 w 25"/>
                  <a:gd name="T3" fmla="*/ 38 h 19"/>
                  <a:gd name="T4" fmla="*/ 0 w 25"/>
                  <a:gd name="T5" fmla="*/ 10 h 19"/>
                  <a:gd name="T6" fmla="*/ 12 w 25"/>
                  <a:gd name="T7" fmla="*/ 0 h 19"/>
                  <a:gd name="T8" fmla="*/ 50 w 25"/>
                  <a:gd name="T9" fmla="*/ 0 h 19"/>
                  <a:gd name="T10" fmla="*/ 50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7" name="Freeform 129"/>
              <p:cNvSpPr>
                <a:spLocks noEditPoints="1"/>
              </p:cNvSpPr>
              <p:nvPr/>
            </p:nvSpPr>
            <p:spPr bwMode="auto">
              <a:xfrm>
                <a:off x="2907" y="474"/>
                <a:ext cx="54" cy="40"/>
              </a:xfrm>
              <a:custGeom>
                <a:avLst/>
                <a:gdLst>
                  <a:gd name="T0" fmla="*/ 48 w 27"/>
                  <a:gd name="T1" fmla="*/ 0 h 20"/>
                  <a:gd name="T2" fmla="*/ 6 w 27"/>
                  <a:gd name="T3" fmla="*/ 0 h 20"/>
                  <a:gd name="T4" fmla="*/ 2 w 27"/>
                  <a:gd name="T5" fmla="*/ 6 h 20"/>
                  <a:gd name="T6" fmla="*/ 0 w 27"/>
                  <a:gd name="T7" fmla="*/ 34 h 20"/>
                  <a:gd name="T8" fmla="*/ 6 w 27"/>
                  <a:gd name="T9" fmla="*/ 40 h 20"/>
                  <a:gd name="T10" fmla="*/ 48 w 27"/>
                  <a:gd name="T11" fmla="*/ 40 h 20"/>
                  <a:gd name="T12" fmla="*/ 54 w 27"/>
                  <a:gd name="T13" fmla="*/ 34 h 20"/>
                  <a:gd name="T14" fmla="*/ 54 w 27"/>
                  <a:gd name="T15" fmla="*/ 6 h 20"/>
                  <a:gd name="T16" fmla="*/ 48 w 27"/>
                  <a:gd name="T17" fmla="*/ 0 h 20"/>
                  <a:gd name="T18" fmla="*/ 10 w 27"/>
                  <a:gd name="T19" fmla="*/ 4 h 20"/>
                  <a:gd name="T20" fmla="*/ 44 w 27"/>
                  <a:gd name="T21" fmla="*/ 4 h 20"/>
                  <a:gd name="T22" fmla="*/ 50 w 27"/>
                  <a:gd name="T23" fmla="*/ 10 h 20"/>
                  <a:gd name="T24" fmla="*/ 50 w 27"/>
                  <a:gd name="T25" fmla="*/ 32 h 20"/>
                  <a:gd name="T26" fmla="*/ 44 w 27"/>
                  <a:gd name="T27" fmla="*/ 38 h 20"/>
                  <a:gd name="T28" fmla="*/ 10 w 27"/>
                  <a:gd name="T29" fmla="*/ 38 h 20"/>
                  <a:gd name="T30" fmla="*/ 4 w 27"/>
                  <a:gd name="T31" fmla="*/ 32 h 20"/>
                  <a:gd name="T32" fmla="*/ 4 w 27"/>
                  <a:gd name="T33" fmla="*/ 10 h 20"/>
                  <a:gd name="T34" fmla="*/ 10 w 27"/>
                  <a:gd name="T35" fmla="*/ 4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" h="20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0"/>
                      <a:pt x="27" y="19"/>
                      <a:pt x="27" y="17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  <a:moveTo>
                      <a:pt x="5" y="2"/>
                    </a:move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5" y="3"/>
                      <a:pt x="25" y="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8"/>
                      <a:pt x="23" y="19"/>
                      <a:pt x="22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19"/>
                      <a:pt x="2" y="17"/>
                      <a:pt x="2" y="1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3" y="1"/>
                      <a:pt x="5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8" name="Freeform 130"/>
              <p:cNvSpPr>
                <a:spLocks/>
              </p:cNvSpPr>
              <p:nvPr/>
            </p:nvSpPr>
            <p:spPr bwMode="auto">
              <a:xfrm>
                <a:off x="2985" y="476"/>
                <a:ext cx="49" cy="38"/>
              </a:xfrm>
              <a:custGeom>
                <a:avLst/>
                <a:gdLst>
                  <a:gd name="T0" fmla="*/ 47 w 25"/>
                  <a:gd name="T1" fmla="*/ 38 h 19"/>
                  <a:gd name="T2" fmla="*/ 0 w 25"/>
                  <a:gd name="T3" fmla="*/ 38 h 19"/>
                  <a:gd name="T4" fmla="*/ 0 w 25"/>
                  <a:gd name="T5" fmla="*/ 12 h 19"/>
                  <a:gd name="T6" fmla="*/ 12 w 25"/>
                  <a:gd name="T7" fmla="*/ 0 h 19"/>
                  <a:gd name="T8" fmla="*/ 49 w 25"/>
                  <a:gd name="T9" fmla="*/ 0 h 19"/>
                  <a:gd name="T10" fmla="*/ 47 w 25"/>
                  <a:gd name="T11" fmla="*/ 38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4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19"/>
                    </a:lnTo>
                    <a:close/>
                  </a:path>
                </a:pathLst>
              </a:custGeom>
              <a:solidFill>
                <a:srgbClr val="BD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9" name="Freeform 131"/>
              <p:cNvSpPr>
                <a:spLocks noEditPoints="1"/>
              </p:cNvSpPr>
              <p:nvPr/>
            </p:nvSpPr>
            <p:spPr bwMode="auto">
              <a:xfrm>
                <a:off x="2983" y="474"/>
                <a:ext cx="53" cy="42"/>
              </a:xfrm>
              <a:custGeom>
                <a:avLst/>
                <a:gdLst>
                  <a:gd name="T0" fmla="*/ 47 w 27"/>
                  <a:gd name="T1" fmla="*/ 0 h 21"/>
                  <a:gd name="T2" fmla="*/ 6 w 27"/>
                  <a:gd name="T3" fmla="*/ 0 h 21"/>
                  <a:gd name="T4" fmla="*/ 0 w 27"/>
                  <a:gd name="T5" fmla="*/ 8 h 21"/>
                  <a:gd name="T6" fmla="*/ 0 w 27"/>
                  <a:gd name="T7" fmla="*/ 34 h 21"/>
                  <a:gd name="T8" fmla="*/ 6 w 27"/>
                  <a:gd name="T9" fmla="*/ 40 h 21"/>
                  <a:gd name="T10" fmla="*/ 47 w 27"/>
                  <a:gd name="T11" fmla="*/ 42 h 21"/>
                  <a:gd name="T12" fmla="*/ 53 w 27"/>
                  <a:gd name="T13" fmla="*/ 34 h 21"/>
                  <a:gd name="T14" fmla="*/ 53 w 27"/>
                  <a:gd name="T15" fmla="*/ 8 h 21"/>
                  <a:gd name="T16" fmla="*/ 47 w 27"/>
                  <a:gd name="T17" fmla="*/ 0 h 21"/>
                  <a:gd name="T18" fmla="*/ 10 w 27"/>
                  <a:gd name="T19" fmla="*/ 4 h 21"/>
                  <a:gd name="T20" fmla="*/ 43 w 27"/>
                  <a:gd name="T21" fmla="*/ 4 h 21"/>
                  <a:gd name="T22" fmla="*/ 49 w 27"/>
                  <a:gd name="T23" fmla="*/ 10 h 21"/>
                  <a:gd name="T24" fmla="*/ 47 w 27"/>
                  <a:gd name="T25" fmla="*/ 32 h 21"/>
                  <a:gd name="T26" fmla="*/ 43 w 27"/>
                  <a:gd name="T27" fmla="*/ 38 h 21"/>
                  <a:gd name="T28" fmla="*/ 10 w 27"/>
                  <a:gd name="T29" fmla="*/ 38 h 21"/>
                  <a:gd name="T30" fmla="*/ 4 w 27"/>
                  <a:gd name="T31" fmla="*/ 32 h 21"/>
                  <a:gd name="T32" fmla="*/ 4 w 27"/>
                  <a:gd name="T33" fmla="*/ 10 h 21"/>
                  <a:gd name="T34" fmla="*/ 10 w 27"/>
                  <a:gd name="T35" fmla="*/ 4 h 2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" h="21">
                    <a:moveTo>
                      <a:pt x="2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7" y="19"/>
                      <a:pt x="27" y="1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5" y="0"/>
                      <a:pt x="24" y="0"/>
                    </a:cubicBezTo>
                    <a:close/>
                    <a:moveTo>
                      <a:pt x="5" y="2"/>
                    </a:move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5" y="4"/>
                      <a:pt x="25" y="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3" y="19"/>
                      <a:pt x="22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19"/>
                      <a:pt x="2" y="18"/>
                      <a:pt x="2" y="1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87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0" name="Freeform 132"/>
              <p:cNvSpPr>
                <a:spLocks noEditPoints="1"/>
              </p:cNvSpPr>
              <p:nvPr/>
            </p:nvSpPr>
            <p:spPr bwMode="auto">
              <a:xfrm>
                <a:off x="2628" y="597"/>
                <a:ext cx="32" cy="4"/>
              </a:xfrm>
              <a:custGeom>
                <a:avLst/>
                <a:gdLst>
                  <a:gd name="T0" fmla="*/ 0 w 16"/>
                  <a:gd name="T1" fmla="*/ 0 h 2"/>
                  <a:gd name="T2" fmla="*/ 0 w 16"/>
                  <a:gd name="T3" fmla="*/ 0 h 2"/>
                  <a:gd name="T4" fmla="*/ 0 w 16"/>
                  <a:gd name="T5" fmla="*/ 2 h 2"/>
                  <a:gd name="T6" fmla="*/ 0 w 16"/>
                  <a:gd name="T7" fmla="*/ 0 h 2"/>
                  <a:gd name="T8" fmla="*/ 32 w 16"/>
                  <a:gd name="T9" fmla="*/ 0 h 2"/>
                  <a:gd name="T10" fmla="*/ 32 w 16"/>
                  <a:gd name="T11" fmla="*/ 0 h 2"/>
                  <a:gd name="T12" fmla="*/ 32 w 16"/>
                  <a:gd name="T13" fmla="*/ 2 h 2"/>
                  <a:gd name="T14" fmla="*/ 0 w 16"/>
                  <a:gd name="T15" fmla="*/ 2 h 2"/>
                  <a:gd name="T16" fmla="*/ 0 w 16"/>
                  <a:gd name="T17" fmla="*/ 4 h 2"/>
                  <a:gd name="T18" fmla="*/ 32 w 16"/>
                  <a:gd name="T19" fmla="*/ 4 h 2"/>
                  <a:gd name="T20" fmla="*/ 32 w 16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1" name="Freeform 133"/>
              <p:cNvSpPr>
                <a:spLocks/>
              </p:cNvSpPr>
              <p:nvPr/>
            </p:nvSpPr>
            <p:spPr bwMode="auto">
              <a:xfrm>
                <a:off x="2628" y="597"/>
                <a:ext cx="32" cy="2"/>
              </a:xfrm>
              <a:custGeom>
                <a:avLst/>
                <a:gdLst>
                  <a:gd name="T0" fmla="*/ 32 w 16"/>
                  <a:gd name="T1" fmla="*/ 0 h 1"/>
                  <a:gd name="T2" fmla="*/ 0 w 16"/>
                  <a:gd name="T3" fmla="*/ 0 h 1"/>
                  <a:gd name="T4" fmla="*/ 0 w 16"/>
                  <a:gd name="T5" fmla="*/ 2 h 1"/>
                  <a:gd name="T6" fmla="*/ 0 w 16"/>
                  <a:gd name="T7" fmla="*/ 2 h 1"/>
                  <a:gd name="T8" fmla="*/ 32 w 16"/>
                  <a:gd name="T9" fmla="*/ 2 h 1"/>
                  <a:gd name="T10" fmla="*/ 32 w 16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1" name="Group 134"/>
            <p:cNvGrpSpPr>
              <a:grpSpLocks/>
            </p:cNvGrpSpPr>
            <p:nvPr/>
          </p:nvGrpSpPr>
          <p:grpSpPr bwMode="auto">
            <a:xfrm rot="10800000">
              <a:off x="5648061" y="388353"/>
              <a:ext cx="670984" cy="1892300"/>
              <a:chOff x="2200" y="531"/>
              <a:chExt cx="317" cy="894"/>
            </a:xfrm>
          </p:grpSpPr>
          <p:grpSp>
            <p:nvGrpSpPr>
              <p:cNvPr id="30" name="Group 135"/>
              <p:cNvGrpSpPr>
                <a:grpSpLocks/>
              </p:cNvGrpSpPr>
              <p:nvPr/>
            </p:nvGrpSpPr>
            <p:grpSpPr bwMode="auto">
              <a:xfrm>
                <a:off x="2200" y="531"/>
                <a:ext cx="317" cy="894"/>
                <a:chOff x="2196" y="530"/>
                <a:chExt cx="317" cy="894"/>
              </a:xfrm>
            </p:grpSpPr>
            <p:sp>
              <p:nvSpPr>
                <p:cNvPr id="40" name="Freeform 136"/>
                <p:cNvSpPr>
                  <a:spLocks/>
                </p:cNvSpPr>
                <p:nvPr/>
              </p:nvSpPr>
              <p:spPr bwMode="auto">
                <a:xfrm>
                  <a:off x="2210" y="1049"/>
                  <a:ext cx="188" cy="375"/>
                </a:xfrm>
                <a:custGeom>
                  <a:avLst/>
                  <a:gdLst>
                    <a:gd name="T0" fmla="*/ 8 w 95"/>
                    <a:gd name="T1" fmla="*/ 0 h 189"/>
                    <a:gd name="T2" fmla="*/ 0 w 95"/>
                    <a:gd name="T3" fmla="*/ 300 h 189"/>
                    <a:gd name="T4" fmla="*/ 178 w 95"/>
                    <a:gd name="T5" fmla="*/ 375 h 189"/>
                    <a:gd name="T6" fmla="*/ 188 w 95"/>
                    <a:gd name="T7" fmla="*/ 6 h 189"/>
                    <a:gd name="T8" fmla="*/ 8 w 95"/>
                    <a:gd name="T9" fmla="*/ 0 h 1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5" h="189">
                      <a:moveTo>
                        <a:pt x="4" y="0"/>
                      </a:move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28" y="168"/>
                        <a:pt x="58" y="181"/>
                        <a:pt x="90" y="189"/>
                      </a:cubicBezTo>
                      <a:cubicBezTo>
                        <a:pt x="95" y="3"/>
                        <a:pt x="95" y="3"/>
                        <a:pt x="95" y="3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2FA2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1" name="Freeform 137"/>
                <p:cNvSpPr>
                  <a:spLocks/>
                </p:cNvSpPr>
                <p:nvPr/>
              </p:nvSpPr>
              <p:spPr bwMode="auto">
                <a:xfrm>
                  <a:off x="2299" y="1053"/>
                  <a:ext cx="99" cy="371"/>
                </a:xfrm>
                <a:custGeom>
                  <a:avLst/>
                  <a:gdLst>
                    <a:gd name="T0" fmla="*/ 10 w 50"/>
                    <a:gd name="T1" fmla="*/ 0 h 187"/>
                    <a:gd name="T2" fmla="*/ 0 w 50"/>
                    <a:gd name="T3" fmla="*/ 341 h 187"/>
                    <a:gd name="T4" fmla="*/ 89 w 50"/>
                    <a:gd name="T5" fmla="*/ 371 h 187"/>
                    <a:gd name="T6" fmla="*/ 99 w 50"/>
                    <a:gd name="T7" fmla="*/ 2 h 187"/>
                    <a:gd name="T8" fmla="*/ 10 w 50"/>
                    <a:gd name="T9" fmla="*/ 0 h 1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0" h="187">
                      <a:moveTo>
                        <a:pt x="5" y="0"/>
                      </a:moveTo>
                      <a:cubicBezTo>
                        <a:pt x="0" y="172"/>
                        <a:pt x="0" y="172"/>
                        <a:pt x="0" y="172"/>
                      </a:cubicBezTo>
                      <a:cubicBezTo>
                        <a:pt x="14" y="178"/>
                        <a:pt x="29" y="183"/>
                        <a:pt x="45" y="187"/>
                      </a:cubicBezTo>
                      <a:cubicBezTo>
                        <a:pt x="50" y="1"/>
                        <a:pt x="50" y="1"/>
                        <a:pt x="50" y="1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298D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2" name="Freeform 138"/>
                <p:cNvSpPr>
                  <a:spLocks/>
                </p:cNvSpPr>
                <p:nvPr/>
              </p:nvSpPr>
              <p:spPr bwMode="auto">
                <a:xfrm>
                  <a:off x="2352" y="754"/>
                  <a:ext cx="161" cy="210"/>
                </a:xfrm>
                <a:custGeom>
                  <a:avLst/>
                  <a:gdLst>
                    <a:gd name="T0" fmla="*/ 149 w 81"/>
                    <a:gd name="T1" fmla="*/ 16 h 106"/>
                    <a:gd name="T2" fmla="*/ 147 w 81"/>
                    <a:gd name="T3" fmla="*/ 57 h 106"/>
                    <a:gd name="T4" fmla="*/ 74 w 81"/>
                    <a:gd name="T5" fmla="*/ 178 h 106"/>
                    <a:gd name="T6" fmla="*/ 28 w 81"/>
                    <a:gd name="T7" fmla="*/ 200 h 106"/>
                    <a:gd name="T8" fmla="*/ 0 w 81"/>
                    <a:gd name="T9" fmla="*/ 182 h 106"/>
                    <a:gd name="T10" fmla="*/ 99 w 81"/>
                    <a:gd name="T11" fmla="*/ 24 h 106"/>
                    <a:gd name="T12" fmla="*/ 139 w 81"/>
                    <a:gd name="T13" fmla="*/ 8 h 106"/>
                    <a:gd name="T14" fmla="*/ 149 w 81"/>
                    <a:gd name="T15" fmla="*/ 16 h 10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1" h="106">
                      <a:moveTo>
                        <a:pt x="75" y="8"/>
                      </a:moveTo>
                      <a:cubicBezTo>
                        <a:pt x="81" y="12"/>
                        <a:pt x="78" y="22"/>
                        <a:pt x="74" y="29"/>
                      </a:cubicBezTo>
                      <a:cubicBezTo>
                        <a:pt x="37" y="90"/>
                        <a:pt x="37" y="90"/>
                        <a:pt x="37" y="90"/>
                      </a:cubicBezTo>
                      <a:cubicBezTo>
                        <a:pt x="31" y="100"/>
                        <a:pt x="22" y="106"/>
                        <a:pt x="14" y="101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4" y="5"/>
                        <a:pt x="64" y="0"/>
                        <a:pt x="70" y="4"/>
                      </a:cubicBezTo>
                      <a:lnTo>
                        <a:pt x="75" y="8"/>
                      </a:lnTo>
                      <a:close/>
                    </a:path>
                  </a:pathLst>
                </a:custGeom>
                <a:solidFill>
                  <a:srgbClr val="FFAB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3" name="Freeform 139"/>
                <p:cNvSpPr>
                  <a:spLocks/>
                </p:cNvSpPr>
                <p:nvPr/>
              </p:nvSpPr>
              <p:spPr bwMode="auto">
                <a:xfrm>
                  <a:off x="2233" y="952"/>
                  <a:ext cx="149" cy="103"/>
                </a:xfrm>
                <a:custGeom>
                  <a:avLst/>
                  <a:gdLst>
                    <a:gd name="T0" fmla="*/ 2 w 149"/>
                    <a:gd name="T1" fmla="*/ 0 h 103"/>
                    <a:gd name="T2" fmla="*/ 149 w 149"/>
                    <a:gd name="T3" fmla="*/ 6 h 103"/>
                    <a:gd name="T4" fmla="*/ 147 w 149"/>
                    <a:gd name="T5" fmla="*/ 103 h 103"/>
                    <a:gd name="T6" fmla="*/ 0 w 149"/>
                    <a:gd name="T7" fmla="*/ 99 h 103"/>
                    <a:gd name="T8" fmla="*/ 2 w 149"/>
                    <a:gd name="T9" fmla="*/ 0 h 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9" h="103">
                      <a:moveTo>
                        <a:pt x="2" y="0"/>
                      </a:moveTo>
                      <a:lnTo>
                        <a:pt x="149" y="6"/>
                      </a:lnTo>
                      <a:lnTo>
                        <a:pt x="147" y="103"/>
                      </a:lnTo>
                      <a:lnTo>
                        <a:pt x="0" y="9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C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4" name="Freeform 140"/>
                <p:cNvSpPr>
                  <a:spLocks/>
                </p:cNvSpPr>
                <p:nvPr/>
              </p:nvSpPr>
              <p:spPr bwMode="auto">
                <a:xfrm>
                  <a:off x="2307" y="954"/>
                  <a:ext cx="75" cy="101"/>
                </a:xfrm>
                <a:custGeom>
                  <a:avLst/>
                  <a:gdLst>
                    <a:gd name="T0" fmla="*/ 4 w 75"/>
                    <a:gd name="T1" fmla="*/ 0 h 101"/>
                    <a:gd name="T2" fmla="*/ 75 w 75"/>
                    <a:gd name="T3" fmla="*/ 4 h 101"/>
                    <a:gd name="T4" fmla="*/ 73 w 75"/>
                    <a:gd name="T5" fmla="*/ 101 h 101"/>
                    <a:gd name="T6" fmla="*/ 0 w 75"/>
                    <a:gd name="T7" fmla="*/ 99 h 101"/>
                    <a:gd name="T8" fmla="*/ 4 w 75"/>
                    <a:gd name="T9" fmla="*/ 0 h 1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" h="101">
                      <a:moveTo>
                        <a:pt x="4" y="0"/>
                      </a:moveTo>
                      <a:lnTo>
                        <a:pt x="75" y="4"/>
                      </a:lnTo>
                      <a:lnTo>
                        <a:pt x="73" y="101"/>
                      </a:lnTo>
                      <a:lnTo>
                        <a:pt x="0" y="99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AB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5" name="Freeform 141"/>
                <p:cNvSpPr>
                  <a:spLocks/>
                </p:cNvSpPr>
                <p:nvPr/>
              </p:nvSpPr>
              <p:spPr bwMode="auto">
                <a:xfrm>
                  <a:off x="2196" y="720"/>
                  <a:ext cx="238" cy="238"/>
                </a:xfrm>
                <a:custGeom>
                  <a:avLst/>
                  <a:gdLst>
                    <a:gd name="T0" fmla="*/ 40 w 120"/>
                    <a:gd name="T1" fmla="*/ 232 h 120"/>
                    <a:gd name="T2" fmla="*/ 190 w 120"/>
                    <a:gd name="T3" fmla="*/ 238 h 120"/>
                    <a:gd name="T4" fmla="*/ 232 w 120"/>
                    <a:gd name="T5" fmla="*/ 198 h 120"/>
                    <a:gd name="T6" fmla="*/ 238 w 120"/>
                    <a:gd name="T7" fmla="*/ 8 h 120"/>
                    <a:gd name="T8" fmla="*/ 8 w 120"/>
                    <a:gd name="T9" fmla="*/ 0 h 120"/>
                    <a:gd name="T10" fmla="*/ 2 w 120"/>
                    <a:gd name="T11" fmla="*/ 190 h 120"/>
                    <a:gd name="T12" fmla="*/ 40 w 120"/>
                    <a:gd name="T13" fmla="*/ 232 h 12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0" h="120">
                      <a:moveTo>
                        <a:pt x="20" y="117"/>
                      </a:move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107" y="120"/>
                        <a:pt x="117" y="111"/>
                        <a:pt x="117" y="100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0" y="107"/>
                        <a:pt x="9" y="117"/>
                        <a:pt x="20" y="117"/>
                      </a:cubicBezTo>
                      <a:close/>
                    </a:path>
                  </a:pathLst>
                </a:custGeom>
                <a:solidFill>
                  <a:srgbClr val="FFC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6" name="Freeform 142"/>
                <p:cNvSpPr>
                  <a:spLocks/>
                </p:cNvSpPr>
                <p:nvPr/>
              </p:nvSpPr>
              <p:spPr bwMode="auto">
                <a:xfrm>
                  <a:off x="2325" y="530"/>
                  <a:ext cx="55" cy="196"/>
                </a:xfrm>
                <a:custGeom>
                  <a:avLst/>
                  <a:gdLst>
                    <a:gd name="T0" fmla="*/ 26 w 28"/>
                    <a:gd name="T1" fmla="*/ 0 h 99"/>
                    <a:gd name="T2" fmla="*/ 35 w 28"/>
                    <a:gd name="T3" fmla="*/ 0 h 99"/>
                    <a:gd name="T4" fmla="*/ 55 w 28"/>
                    <a:gd name="T5" fmla="*/ 22 h 99"/>
                    <a:gd name="T6" fmla="*/ 49 w 28"/>
                    <a:gd name="T7" fmla="*/ 196 h 99"/>
                    <a:gd name="T8" fmla="*/ 0 w 28"/>
                    <a:gd name="T9" fmla="*/ 194 h 99"/>
                    <a:gd name="T10" fmla="*/ 4 w 28"/>
                    <a:gd name="T11" fmla="*/ 20 h 99"/>
                    <a:gd name="T12" fmla="*/ 26 w 28"/>
                    <a:gd name="T13" fmla="*/ 0 h 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8" h="99">
                      <a:moveTo>
                        <a:pt x="13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4" y="0"/>
                        <a:pt x="28" y="5"/>
                        <a:pt x="28" y="11"/>
                      </a:cubicBezTo>
                      <a:cubicBezTo>
                        <a:pt x="25" y="99"/>
                        <a:pt x="25" y="99"/>
                        <a:pt x="25" y="99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3" y="4"/>
                        <a:pt x="7" y="0"/>
                        <a:pt x="13" y="0"/>
                      </a:cubicBezTo>
                    </a:path>
                  </a:pathLst>
                </a:custGeom>
                <a:solidFill>
                  <a:srgbClr val="FFC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7" name="Freeform 143"/>
                <p:cNvSpPr>
                  <a:spLocks/>
                </p:cNvSpPr>
                <p:nvPr/>
              </p:nvSpPr>
              <p:spPr bwMode="auto">
                <a:xfrm>
                  <a:off x="2263" y="548"/>
                  <a:ext cx="56" cy="176"/>
                </a:xfrm>
                <a:custGeom>
                  <a:avLst/>
                  <a:gdLst>
                    <a:gd name="T0" fmla="*/ 26 w 28"/>
                    <a:gd name="T1" fmla="*/ 0 h 89"/>
                    <a:gd name="T2" fmla="*/ 36 w 28"/>
                    <a:gd name="T3" fmla="*/ 0 h 89"/>
                    <a:gd name="T4" fmla="*/ 56 w 28"/>
                    <a:gd name="T5" fmla="*/ 22 h 89"/>
                    <a:gd name="T6" fmla="*/ 52 w 28"/>
                    <a:gd name="T7" fmla="*/ 176 h 89"/>
                    <a:gd name="T8" fmla="*/ 0 w 28"/>
                    <a:gd name="T9" fmla="*/ 174 h 89"/>
                    <a:gd name="T10" fmla="*/ 6 w 28"/>
                    <a:gd name="T11" fmla="*/ 20 h 89"/>
                    <a:gd name="T12" fmla="*/ 26 w 28"/>
                    <a:gd name="T13" fmla="*/ 0 h 8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8" h="89">
                      <a:moveTo>
                        <a:pt x="13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4" y="0"/>
                        <a:pt x="28" y="5"/>
                        <a:pt x="28" y="11"/>
                      </a:cubicBezTo>
                      <a:cubicBezTo>
                        <a:pt x="26" y="89"/>
                        <a:pt x="26" y="89"/>
                        <a:pt x="26" y="89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4"/>
                        <a:pt x="8" y="0"/>
                        <a:pt x="13" y="0"/>
                      </a:cubicBezTo>
                    </a:path>
                  </a:pathLst>
                </a:custGeom>
                <a:solidFill>
                  <a:srgbClr val="FFC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8" name="Freeform 144"/>
                <p:cNvSpPr>
                  <a:spLocks/>
                </p:cNvSpPr>
                <p:nvPr/>
              </p:nvSpPr>
              <p:spPr bwMode="auto">
                <a:xfrm>
                  <a:off x="2204" y="585"/>
                  <a:ext cx="53" cy="137"/>
                </a:xfrm>
                <a:custGeom>
                  <a:avLst/>
                  <a:gdLst>
                    <a:gd name="T0" fmla="*/ 24 w 27"/>
                    <a:gd name="T1" fmla="*/ 0 h 69"/>
                    <a:gd name="T2" fmla="*/ 33 w 27"/>
                    <a:gd name="T3" fmla="*/ 0 h 69"/>
                    <a:gd name="T4" fmla="*/ 53 w 27"/>
                    <a:gd name="T5" fmla="*/ 22 h 69"/>
                    <a:gd name="T6" fmla="*/ 49 w 27"/>
                    <a:gd name="T7" fmla="*/ 137 h 69"/>
                    <a:gd name="T8" fmla="*/ 0 w 27"/>
                    <a:gd name="T9" fmla="*/ 135 h 69"/>
                    <a:gd name="T10" fmla="*/ 4 w 27"/>
                    <a:gd name="T11" fmla="*/ 20 h 69"/>
                    <a:gd name="T12" fmla="*/ 24 w 27"/>
                    <a:gd name="T13" fmla="*/ 0 h 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7" h="69">
                      <a:moveTo>
                        <a:pt x="12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23" y="1"/>
                        <a:pt x="27" y="5"/>
                        <a:pt x="27" y="11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7" y="0"/>
                        <a:pt x="12" y="0"/>
                      </a:cubicBezTo>
                    </a:path>
                  </a:pathLst>
                </a:custGeom>
                <a:solidFill>
                  <a:srgbClr val="FFC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9" name="Freeform 145"/>
                <p:cNvSpPr>
                  <a:spLocks/>
                </p:cNvSpPr>
                <p:nvPr/>
              </p:nvSpPr>
              <p:spPr bwMode="auto">
                <a:xfrm>
                  <a:off x="2384" y="572"/>
                  <a:ext cx="56" cy="156"/>
                </a:xfrm>
                <a:custGeom>
                  <a:avLst/>
                  <a:gdLst>
                    <a:gd name="T0" fmla="*/ 26 w 28"/>
                    <a:gd name="T1" fmla="*/ 0 h 79"/>
                    <a:gd name="T2" fmla="*/ 36 w 28"/>
                    <a:gd name="T3" fmla="*/ 0 h 79"/>
                    <a:gd name="T4" fmla="*/ 54 w 28"/>
                    <a:gd name="T5" fmla="*/ 22 h 79"/>
                    <a:gd name="T6" fmla="*/ 50 w 28"/>
                    <a:gd name="T7" fmla="*/ 156 h 79"/>
                    <a:gd name="T8" fmla="*/ 0 w 28"/>
                    <a:gd name="T9" fmla="*/ 154 h 79"/>
                    <a:gd name="T10" fmla="*/ 4 w 28"/>
                    <a:gd name="T11" fmla="*/ 20 h 79"/>
                    <a:gd name="T12" fmla="*/ 26 w 28"/>
                    <a:gd name="T13" fmla="*/ 0 h 7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8" h="79">
                      <a:moveTo>
                        <a:pt x="13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3" y="0"/>
                        <a:pt x="28" y="5"/>
                        <a:pt x="27" y="11"/>
                      </a:cubicBezTo>
                      <a:cubicBezTo>
                        <a:pt x="25" y="79"/>
                        <a:pt x="25" y="79"/>
                        <a:pt x="25" y="7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4"/>
                        <a:pt x="7" y="0"/>
                        <a:pt x="13" y="0"/>
                      </a:cubicBezTo>
                    </a:path>
                  </a:pathLst>
                </a:custGeom>
                <a:solidFill>
                  <a:srgbClr val="FFC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0" name="Freeform 146"/>
                <p:cNvSpPr>
                  <a:spLocks/>
                </p:cNvSpPr>
                <p:nvPr/>
              </p:nvSpPr>
              <p:spPr bwMode="auto">
                <a:xfrm>
                  <a:off x="2362" y="1111"/>
                  <a:ext cx="18" cy="18"/>
                </a:xfrm>
                <a:custGeom>
                  <a:avLst/>
                  <a:gdLst>
                    <a:gd name="T0" fmla="*/ 0 w 9"/>
                    <a:gd name="T1" fmla="*/ 10 h 9"/>
                    <a:gd name="T2" fmla="*/ 8 w 9"/>
                    <a:gd name="T3" fmla="*/ 18 h 9"/>
                    <a:gd name="T4" fmla="*/ 18 w 9"/>
                    <a:gd name="T5" fmla="*/ 10 h 9"/>
                    <a:gd name="T6" fmla="*/ 10 w 9"/>
                    <a:gd name="T7" fmla="*/ 0 h 9"/>
                    <a:gd name="T8" fmla="*/ 0 w 9"/>
                    <a:gd name="T9" fmla="*/ 10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0" y="5"/>
                      </a:moveTo>
                      <a:cubicBezTo>
                        <a:pt x="0" y="7"/>
                        <a:pt x="2" y="9"/>
                        <a:pt x="4" y="9"/>
                      </a:cubicBezTo>
                      <a:cubicBezTo>
                        <a:pt x="7" y="9"/>
                        <a:pt x="9" y="7"/>
                        <a:pt x="9" y="5"/>
                      </a:cubicBezTo>
                      <a:cubicBezTo>
                        <a:pt x="9" y="2"/>
                        <a:pt x="7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1" name="Freeform 147"/>
                <p:cNvSpPr>
                  <a:spLocks/>
                </p:cNvSpPr>
                <p:nvPr/>
              </p:nvSpPr>
              <p:spPr bwMode="auto">
                <a:xfrm>
                  <a:off x="2364" y="1083"/>
                  <a:ext cx="20" cy="20"/>
                </a:xfrm>
                <a:custGeom>
                  <a:avLst/>
                  <a:gdLst>
                    <a:gd name="T0" fmla="*/ 0 w 10"/>
                    <a:gd name="T1" fmla="*/ 10 h 10"/>
                    <a:gd name="T2" fmla="*/ 10 w 10"/>
                    <a:gd name="T3" fmla="*/ 20 h 10"/>
                    <a:gd name="T4" fmla="*/ 20 w 10"/>
                    <a:gd name="T5" fmla="*/ 10 h 10"/>
                    <a:gd name="T6" fmla="*/ 10 w 10"/>
                    <a:gd name="T7" fmla="*/ 2 h 10"/>
                    <a:gd name="T8" fmla="*/ 0 w 10"/>
                    <a:gd name="T9" fmla="*/ 1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0" y="5"/>
                      </a:moveTo>
                      <a:cubicBezTo>
                        <a:pt x="0" y="7"/>
                        <a:pt x="2" y="10"/>
                        <a:pt x="5" y="10"/>
                      </a:cubicBezTo>
                      <a:cubicBezTo>
                        <a:pt x="7" y="10"/>
                        <a:pt x="10" y="8"/>
                        <a:pt x="10" y="5"/>
                      </a:cubicBezTo>
                      <a:cubicBezTo>
                        <a:pt x="10" y="3"/>
                        <a:pt x="8" y="1"/>
                        <a:pt x="5" y="1"/>
                      </a:cubicBezTo>
                      <a:cubicBezTo>
                        <a:pt x="3" y="0"/>
                        <a:pt x="1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2" name="Freeform 148"/>
                <p:cNvSpPr>
                  <a:spLocks/>
                </p:cNvSpPr>
                <p:nvPr/>
              </p:nvSpPr>
              <p:spPr bwMode="auto">
                <a:xfrm>
                  <a:off x="2360" y="1137"/>
                  <a:ext cx="20" cy="19"/>
                </a:xfrm>
                <a:custGeom>
                  <a:avLst/>
                  <a:gdLst>
                    <a:gd name="T0" fmla="*/ 2 w 10"/>
                    <a:gd name="T1" fmla="*/ 10 h 10"/>
                    <a:gd name="T2" fmla="*/ 10 w 10"/>
                    <a:gd name="T3" fmla="*/ 17 h 10"/>
                    <a:gd name="T4" fmla="*/ 20 w 10"/>
                    <a:gd name="T5" fmla="*/ 10 h 10"/>
                    <a:gd name="T6" fmla="*/ 10 w 10"/>
                    <a:gd name="T7" fmla="*/ 0 h 10"/>
                    <a:gd name="T8" fmla="*/ 2 w 10"/>
                    <a:gd name="T9" fmla="*/ 1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1" y="5"/>
                      </a:moveTo>
                      <a:cubicBezTo>
                        <a:pt x="0" y="7"/>
                        <a:pt x="2" y="9"/>
                        <a:pt x="5" y="9"/>
                      </a:cubicBezTo>
                      <a:cubicBezTo>
                        <a:pt x="7" y="10"/>
                        <a:pt x="10" y="8"/>
                        <a:pt x="10" y="5"/>
                      </a:cubicBezTo>
                      <a:cubicBezTo>
                        <a:pt x="10" y="3"/>
                        <a:pt x="8" y="0"/>
                        <a:pt x="5" y="0"/>
                      </a:cubicBezTo>
                      <a:cubicBezTo>
                        <a:pt x="3" y="0"/>
                        <a:pt x="1" y="2"/>
                        <a:pt x="1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3" name="Freeform 149"/>
                <p:cNvSpPr>
                  <a:spLocks/>
                </p:cNvSpPr>
                <p:nvPr/>
              </p:nvSpPr>
              <p:spPr bwMode="auto">
                <a:xfrm>
                  <a:off x="2216" y="599"/>
                  <a:ext cx="33" cy="18"/>
                </a:xfrm>
                <a:custGeom>
                  <a:avLst/>
                  <a:gdLst>
                    <a:gd name="T0" fmla="*/ 16 w 17"/>
                    <a:gd name="T1" fmla="*/ 0 h 9"/>
                    <a:gd name="T2" fmla="*/ 33 w 17"/>
                    <a:gd name="T3" fmla="*/ 18 h 9"/>
                    <a:gd name="T4" fmla="*/ 0 w 17"/>
                    <a:gd name="T5" fmla="*/ 18 h 9"/>
                    <a:gd name="T6" fmla="*/ 16 w 17"/>
                    <a:gd name="T7" fmla="*/ 0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" h="9">
                      <a:moveTo>
                        <a:pt x="8" y="0"/>
                      </a:move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</a:path>
                  </a:pathLst>
                </a:custGeom>
                <a:solidFill>
                  <a:srgbClr val="FCEC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4" name="Freeform 150"/>
                <p:cNvSpPr>
                  <a:spLocks/>
                </p:cNvSpPr>
                <p:nvPr/>
              </p:nvSpPr>
              <p:spPr bwMode="auto">
                <a:xfrm>
                  <a:off x="2275" y="560"/>
                  <a:ext cx="34" cy="16"/>
                </a:xfrm>
                <a:custGeom>
                  <a:avLst/>
                  <a:gdLst>
                    <a:gd name="T0" fmla="*/ 18 w 17"/>
                    <a:gd name="T1" fmla="*/ 0 h 8"/>
                    <a:gd name="T2" fmla="*/ 34 w 17"/>
                    <a:gd name="T3" fmla="*/ 16 h 8"/>
                    <a:gd name="T4" fmla="*/ 0 w 17"/>
                    <a:gd name="T5" fmla="*/ 16 h 8"/>
                    <a:gd name="T6" fmla="*/ 18 w 17"/>
                    <a:gd name="T7" fmla="*/ 0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" h="8">
                      <a:moveTo>
                        <a:pt x="9" y="0"/>
                      </a:moveTo>
                      <a:cubicBezTo>
                        <a:pt x="14" y="0"/>
                        <a:pt x="17" y="3"/>
                        <a:pt x="17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4" y="0"/>
                        <a:pt x="9" y="0"/>
                      </a:cubicBezTo>
                    </a:path>
                  </a:pathLst>
                </a:custGeom>
                <a:solidFill>
                  <a:srgbClr val="FCEC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5" name="Freeform 151"/>
                <p:cNvSpPr>
                  <a:spLocks/>
                </p:cNvSpPr>
                <p:nvPr/>
              </p:nvSpPr>
              <p:spPr bwMode="auto">
                <a:xfrm>
                  <a:off x="2338" y="544"/>
                  <a:ext cx="34" cy="16"/>
                </a:xfrm>
                <a:custGeom>
                  <a:avLst/>
                  <a:gdLst>
                    <a:gd name="T0" fmla="*/ 16 w 17"/>
                    <a:gd name="T1" fmla="*/ 0 h 8"/>
                    <a:gd name="T2" fmla="*/ 34 w 17"/>
                    <a:gd name="T3" fmla="*/ 16 h 8"/>
                    <a:gd name="T4" fmla="*/ 0 w 17"/>
                    <a:gd name="T5" fmla="*/ 16 h 8"/>
                    <a:gd name="T6" fmla="*/ 16 w 17"/>
                    <a:gd name="T7" fmla="*/ 0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" h="8">
                      <a:moveTo>
                        <a:pt x="8" y="0"/>
                      </a:move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</a:path>
                  </a:pathLst>
                </a:custGeom>
                <a:solidFill>
                  <a:srgbClr val="FCEC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6" name="Freeform 152"/>
                <p:cNvSpPr>
                  <a:spLocks/>
                </p:cNvSpPr>
                <p:nvPr/>
              </p:nvSpPr>
              <p:spPr bwMode="auto">
                <a:xfrm>
                  <a:off x="2396" y="583"/>
                  <a:ext cx="34" cy="18"/>
                </a:xfrm>
                <a:custGeom>
                  <a:avLst/>
                  <a:gdLst>
                    <a:gd name="T0" fmla="*/ 16 w 17"/>
                    <a:gd name="T1" fmla="*/ 0 h 9"/>
                    <a:gd name="T2" fmla="*/ 34 w 17"/>
                    <a:gd name="T3" fmla="*/ 18 h 9"/>
                    <a:gd name="T4" fmla="*/ 0 w 17"/>
                    <a:gd name="T5" fmla="*/ 18 h 9"/>
                    <a:gd name="T6" fmla="*/ 16 w 17"/>
                    <a:gd name="T7" fmla="*/ 0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" h="9">
                      <a:moveTo>
                        <a:pt x="8" y="0"/>
                      </a:moveTo>
                      <a:cubicBezTo>
                        <a:pt x="13" y="0"/>
                        <a:pt x="17" y="4"/>
                        <a:pt x="17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</a:path>
                  </a:pathLst>
                </a:custGeom>
                <a:solidFill>
                  <a:srgbClr val="FCEC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1" name="Group 153"/>
              <p:cNvGrpSpPr>
                <a:grpSpLocks/>
              </p:cNvGrpSpPr>
              <p:nvPr/>
            </p:nvGrpSpPr>
            <p:grpSpPr bwMode="auto">
              <a:xfrm>
                <a:off x="2216" y="558"/>
                <a:ext cx="214" cy="61"/>
                <a:chOff x="2216" y="558"/>
                <a:chExt cx="214" cy="61"/>
              </a:xfrm>
            </p:grpSpPr>
            <p:sp>
              <p:nvSpPr>
                <p:cNvPr id="32" name="Freeform 154"/>
                <p:cNvSpPr>
                  <a:spLocks noEditPoints="1"/>
                </p:cNvSpPr>
                <p:nvPr/>
              </p:nvSpPr>
              <p:spPr bwMode="auto">
                <a:xfrm>
                  <a:off x="2216" y="613"/>
                  <a:ext cx="33" cy="6"/>
                </a:xfrm>
                <a:custGeom>
                  <a:avLst/>
                  <a:gdLst>
                    <a:gd name="T0" fmla="*/ 0 w 17"/>
                    <a:gd name="T1" fmla="*/ 0 h 3"/>
                    <a:gd name="T2" fmla="*/ 0 w 17"/>
                    <a:gd name="T3" fmla="*/ 0 h 3"/>
                    <a:gd name="T4" fmla="*/ 0 w 17"/>
                    <a:gd name="T5" fmla="*/ 4 h 3"/>
                    <a:gd name="T6" fmla="*/ 0 w 17"/>
                    <a:gd name="T7" fmla="*/ 0 h 3"/>
                    <a:gd name="T8" fmla="*/ 33 w 17"/>
                    <a:gd name="T9" fmla="*/ 0 h 3"/>
                    <a:gd name="T10" fmla="*/ 33 w 17"/>
                    <a:gd name="T11" fmla="*/ 0 h 3"/>
                    <a:gd name="T12" fmla="*/ 33 w 17"/>
                    <a:gd name="T13" fmla="*/ 4 h 3"/>
                    <a:gd name="T14" fmla="*/ 0 w 17"/>
                    <a:gd name="T15" fmla="*/ 4 h 3"/>
                    <a:gd name="T16" fmla="*/ 0 w 17"/>
                    <a:gd name="T17" fmla="*/ 6 h 3"/>
                    <a:gd name="T18" fmla="*/ 33 w 17"/>
                    <a:gd name="T19" fmla="*/ 6 h 3"/>
                    <a:gd name="T20" fmla="*/ 33 w 17"/>
                    <a:gd name="T21" fmla="*/ 0 h 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" h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moveTo>
                        <a:pt x="17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1"/>
                        <a:pt x="17" y="1"/>
                        <a:pt x="17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FCB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3" name="Freeform 155"/>
                <p:cNvSpPr>
                  <a:spLocks/>
                </p:cNvSpPr>
                <p:nvPr/>
              </p:nvSpPr>
              <p:spPr bwMode="auto">
                <a:xfrm>
                  <a:off x="2216" y="613"/>
                  <a:ext cx="33" cy="4"/>
                </a:xfrm>
                <a:custGeom>
                  <a:avLst/>
                  <a:gdLst>
                    <a:gd name="T0" fmla="*/ 33 w 17"/>
                    <a:gd name="T1" fmla="*/ 0 h 2"/>
                    <a:gd name="T2" fmla="*/ 0 w 17"/>
                    <a:gd name="T3" fmla="*/ 0 h 2"/>
                    <a:gd name="T4" fmla="*/ 0 w 17"/>
                    <a:gd name="T5" fmla="*/ 4 h 2"/>
                    <a:gd name="T6" fmla="*/ 0 w 17"/>
                    <a:gd name="T7" fmla="*/ 4 h 2"/>
                    <a:gd name="T8" fmla="*/ 33 w 17"/>
                    <a:gd name="T9" fmla="*/ 4 h 2"/>
                    <a:gd name="T10" fmla="*/ 33 w 17"/>
                    <a:gd name="T11" fmla="*/ 0 h 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" h="2">
                      <a:moveTo>
                        <a:pt x="1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1"/>
                        <a:pt x="17" y="1"/>
                        <a:pt x="17" y="0"/>
                      </a:cubicBezTo>
                    </a:path>
                  </a:pathLst>
                </a:custGeom>
                <a:solidFill>
                  <a:srgbClr val="F9DA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4" name="Freeform 156"/>
                <p:cNvSpPr>
                  <a:spLocks noEditPoints="1"/>
                </p:cNvSpPr>
                <p:nvPr/>
              </p:nvSpPr>
              <p:spPr bwMode="auto">
                <a:xfrm>
                  <a:off x="2275" y="574"/>
                  <a:ext cx="34" cy="4"/>
                </a:xfrm>
                <a:custGeom>
                  <a:avLst/>
                  <a:gdLst>
                    <a:gd name="T0" fmla="*/ 2 w 17"/>
                    <a:gd name="T1" fmla="*/ 0 h 2"/>
                    <a:gd name="T2" fmla="*/ 0 w 17"/>
                    <a:gd name="T3" fmla="*/ 0 h 2"/>
                    <a:gd name="T4" fmla="*/ 0 w 17"/>
                    <a:gd name="T5" fmla="*/ 2 h 2"/>
                    <a:gd name="T6" fmla="*/ 2 w 17"/>
                    <a:gd name="T7" fmla="*/ 0 h 2"/>
                    <a:gd name="T8" fmla="*/ 34 w 17"/>
                    <a:gd name="T9" fmla="*/ 0 h 2"/>
                    <a:gd name="T10" fmla="*/ 34 w 17"/>
                    <a:gd name="T11" fmla="*/ 0 h 2"/>
                    <a:gd name="T12" fmla="*/ 34 w 17"/>
                    <a:gd name="T13" fmla="*/ 2 h 2"/>
                    <a:gd name="T14" fmla="*/ 0 w 17"/>
                    <a:gd name="T15" fmla="*/ 2 h 2"/>
                    <a:gd name="T16" fmla="*/ 0 w 17"/>
                    <a:gd name="T17" fmla="*/ 4 h 2"/>
                    <a:gd name="T18" fmla="*/ 34 w 17"/>
                    <a:gd name="T19" fmla="*/ 4 h 2"/>
                    <a:gd name="T20" fmla="*/ 34 w 17"/>
                    <a:gd name="T21" fmla="*/ 0 h 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" h="2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moveTo>
                        <a:pt x="17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FCB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5" name="Freeform 157"/>
                <p:cNvSpPr>
                  <a:spLocks/>
                </p:cNvSpPr>
                <p:nvPr/>
              </p:nvSpPr>
              <p:spPr bwMode="auto">
                <a:xfrm>
                  <a:off x="2275" y="574"/>
                  <a:ext cx="34" cy="2"/>
                </a:xfrm>
                <a:custGeom>
                  <a:avLst/>
                  <a:gdLst>
                    <a:gd name="T0" fmla="*/ 34 w 17"/>
                    <a:gd name="T1" fmla="*/ 0 h 1"/>
                    <a:gd name="T2" fmla="*/ 2 w 17"/>
                    <a:gd name="T3" fmla="*/ 0 h 1"/>
                    <a:gd name="T4" fmla="*/ 0 w 17"/>
                    <a:gd name="T5" fmla="*/ 2 h 1"/>
                    <a:gd name="T6" fmla="*/ 0 w 17"/>
                    <a:gd name="T7" fmla="*/ 2 h 1"/>
                    <a:gd name="T8" fmla="*/ 34 w 17"/>
                    <a:gd name="T9" fmla="*/ 2 h 1"/>
                    <a:gd name="T10" fmla="*/ 34 w 17"/>
                    <a:gd name="T11" fmla="*/ 0 h 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" h="1">
                      <a:moveTo>
                        <a:pt x="17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F9DA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6" name="Freeform 158"/>
                <p:cNvSpPr>
                  <a:spLocks noEditPoints="1"/>
                </p:cNvSpPr>
                <p:nvPr/>
              </p:nvSpPr>
              <p:spPr bwMode="auto">
                <a:xfrm>
                  <a:off x="2338" y="558"/>
                  <a:ext cx="34" cy="4"/>
                </a:xfrm>
                <a:custGeom>
                  <a:avLst/>
                  <a:gdLst>
                    <a:gd name="T0" fmla="*/ 0 w 17"/>
                    <a:gd name="T1" fmla="*/ 0 h 2"/>
                    <a:gd name="T2" fmla="*/ 0 w 17"/>
                    <a:gd name="T3" fmla="*/ 0 h 2"/>
                    <a:gd name="T4" fmla="*/ 0 w 17"/>
                    <a:gd name="T5" fmla="*/ 2 h 2"/>
                    <a:gd name="T6" fmla="*/ 0 w 17"/>
                    <a:gd name="T7" fmla="*/ 0 h 2"/>
                    <a:gd name="T8" fmla="*/ 34 w 17"/>
                    <a:gd name="T9" fmla="*/ 0 h 2"/>
                    <a:gd name="T10" fmla="*/ 34 w 17"/>
                    <a:gd name="T11" fmla="*/ 0 h 2"/>
                    <a:gd name="T12" fmla="*/ 34 w 17"/>
                    <a:gd name="T13" fmla="*/ 2 h 2"/>
                    <a:gd name="T14" fmla="*/ 0 w 17"/>
                    <a:gd name="T15" fmla="*/ 2 h 2"/>
                    <a:gd name="T16" fmla="*/ 0 w 17"/>
                    <a:gd name="T17" fmla="*/ 4 h 2"/>
                    <a:gd name="T18" fmla="*/ 34 w 17"/>
                    <a:gd name="T19" fmla="*/ 4 h 2"/>
                    <a:gd name="T20" fmla="*/ 34 w 17"/>
                    <a:gd name="T21" fmla="*/ 0 h 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" h="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17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FCB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7" name="Freeform 159"/>
                <p:cNvSpPr>
                  <a:spLocks/>
                </p:cNvSpPr>
                <p:nvPr/>
              </p:nvSpPr>
              <p:spPr bwMode="auto">
                <a:xfrm>
                  <a:off x="2338" y="558"/>
                  <a:ext cx="34" cy="2"/>
                </a:xfrm>
                <a:custGeom>
                  <a:avLst/>
                  <a:gdLst>
                    <a:gd name="T0" fmla="*/ 34 w 17"/>
                    <a:gd name="T1" fmla="*/ 0 h 1"/>
                    <a:gd name="T2" fmla="*/ 0 w 17"/>
                    <a:gd name="T3" fmla="*/ 0 h 1"/>
                    <a:gd name="T4" fmla="*/ 0 w 17"/>
                    <a:gd name="T5" fmla="*/ 2 h 1"/>
                    <a:gd name="T6" fmla="*/ 0 w 17"/>
                    <a:gd name="T7" fmla="*/ 2 h 1"/>
                    <a:gd name="T8" fmla="*/ 34 w 17"/>
                    <a:gd name="T9" fmla="*/ 2 h 1"/>
                    <a:gd name="T10" fmla="*/ 34 w 17"/>
                    <a:gd name="T11" fmla="*/ 0 h 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" h="1">
                      <a:moveTo>
                        <a:pt x="1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F9DA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8" name="Freeform 160"/>
                <p:cNvSpPr>
                  <a:spLocks noEditPoints="1"/>
                </p:cNvSpPr>
                <p:nvPr/>
              </p:nvSpPr>
              <p:spPr bwMode="auto">
                <a:xfrm>
                  <a:off x="2396" y="597"/>
                  <a:ext cx="34" cy="6"/>
                </a:xfrm>
                <a:custGeom>
                  <a:avLst/>
                  <a:gdLst>
                    <a:gd name="T0" fmla="*/ 0 w 17"/>
                    <a:gd name="T1" fmla="*/ 0 h 3"/>
                    <a:gd name="T2" fmla="*/ 0 w 17"/>
                    <a:gd name="T3" fmla="*/ 0 h 3"/>
                    <a:gd name="T4" fmla="*/ 0 w 17"/>
                    <a:gd name="T5" fmla="*/ 4 h 3"/>
                    <a:gd name="T6" fmla="*/ 0 w 17"/>
                    <a:gd name="T7" fmla="*/ 0 h 3"/>
                    <a:gd name="T8" fmla="*/ 34 w 17"/>
                    <a:gd name="T9" fmla="*/ 0 h 3"/>
                    <a:gd name="T10" fmla="*/ 32 w 17"/>
                    <a:gd name="T11" fmla="*/ 0 h 3"/>
                    <a:gd name="T12" fmla="*/ 34 w 17"/>
                    <a:gd name="T13" fmla="*/ 4 h 3"/>
                    <a:gd name="T14" fmla="*/ 0 w 17"/>
                    <a:gd name="T15" fmla="*/ 4 h 3"/>
                    <a:gd name="T16" fmla="*/ 0 w 17"/>
                    <a:gd name="T17" fmla="*/ 6 h 3"/>
                    <a:gd name="T18" fmla="*/ 34 w 17"/>
                    <a:gd name="T19" fmla="*/ 6 h 3"/>
                    <a:gd name="T20" fmla="*/ 34 w 17"/>
                    <a:gd name="T21" fmla="*/ 0 h 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" h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moveTo>
                        <a:pt x="17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7" y="1"/>
                        <a:pt x="17" y="1"/>
                        <a:pt x="17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FCB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39" name="Freeform 161"/>
                <p:cNvSpPr>
                  <a:spLocks/>
                </p:cNvSpPr>
                <p:nvPr/>
              </p:nvSpPr>
              <p:spPr bwMode="auto">
                <a:xfrm>
                  <a:off x="2396" y="597"/>
                  <a:ext cx="34" cy="4"/>
                </a:xfrm>
                <a:custGeom>
                  <a:avLst/>
                  <a:gdLst>
                    <a:gd name="T0" fmla="*/ 32 w 17"/>
                    <a:gd name="T1" fmla="*/ 0 h 2"/>
                    <a:gd name="T2" fmla="*/ 0 w 17"/>
                    <a:gd name="T3" fmla="*/ 0 h 2"/>
                    <a:gd name="T4" fmla="*/ 0 w 17"/>
                    <a:gd name="T5" fmla="*/ 4 h 2"/>
                    <a:gd name="T6" fmla="*/ 0 w 17"/>
                    <a:gd name="T7" fmla="*/ 4 h 2"/>
                    <a:gd name="T8" fmla="*/ 34 w 17"/>
                    <a:gd name="T9" fmla="*/ 4 h 2"/>
                    <a:gd name="T10" fmla="*/ 32 w 17"/>
                    <a:gd name="T11" fmla="*/ 0 h 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" h="2">
                      <a:moveTo>
                        <a:pt x="1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1"/>
                        <a:pt x="17" y="1"/>
                        <a:pt x="16" y="0"/>
                      </a:cubicBezTo>
                    </a:path>
                  </a:pathLst>
                </a:custGeom>
                <a:solidFill>
                  <a:srgbClr val="F9DA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2" name="Group 167"/>
            <p:cNvGrpSpPr>
              <a:grpSpLocks/>
            </p:cNvGrpSpPr>
            <p:nvPr/>
          </p:nvGrpSpPr>
          <p:grpSpPr bwMode="auto">
            <a:xfrm rot="10800000" flipH="1">
              <a:off x="4742128" y="390471"/>
              <a:ext cx="715433" cy="1892300"/>
              <a:chOff x="2196" y="530"/>
              <a:chExt cx="317" cy="894"/>
            </a:xfrm>
          </p:grpSpPr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" name="Freeform 169"/>
              <p:cNvSpPr>
                <a:spLocks/>
              </p:cNvSpPr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" name="Freeform 170"/>
              <p:cNvSpPr>
                <a:spLocks/>
              </p:cNvSpPr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" name="Freeform 171"/>
              <p:cNvSpPr>
                <a:spLocks/>
              </p:cNvSpPr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" name="Freeform 172"/>
              <p:cNvSpPr>
                <a:spLocks/>
              </p:cNvSpPr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" name="Freeform 173"/>
              <p:cNvSpPr>
                <a:spLocks/>
              </p:cNvSpPr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" name="Freeform 174"/>
              <p:cNvSpPr>
                <a:spLocks/>
              </p:cNvSpPr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" name="Freeform 175"/>
              <p:cNvSpPr>
                <a:spLocks/>
              </p:cNvSpPr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" name="Freeform 176"/>
              <p:cNvSpPr>
                <a:spLocks/>
              </p:cNvSpPr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2" name="Freeform 177"/>
              <p:cNvSpPr>
                <a:spLocks/>
              </p:cNvSpPr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3" name="Freeform 178"/>
              <p:cNvSpPr>
                <a:spLocks/>
              </p:cNvSpPr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4" name="Freeform 179"/>
              <p:cNvSpPr>
                <a:spLocks/>
              </p:cNvSpPr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5" name="Freeform 180"/>
              <p:cNvSpPr>
                <a:spLocks/>
              </p:cNvSpPr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" name="Freeform 181"/>
              <p:cNvSpPr>
                <a:spLocks/>
              </p:cNvSpPr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" name="Freeform 182"/>
              <p:cNvSpPr>
                <a:spLocks/>
              </p:cNvSpPr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8" name="Freeform 183"/>
              <p:cNvSpPr>
                <a:spLocks/>
              </p:cNvSpPr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9" name="Freeform 184"/>
              <p:cNvSpPr>
                <a:spLocks/>
              </p:cNvSpPr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4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720632" y="1730098"/>
            <a:ext cx="11418653" cy="4292058"/>
            <a:chOff x="1530754" y="1257658"/>
            <a:chExt cx="11418653" cy="4292058"/>
          </a:xfrm>
        </p:grpSpPr>
        <p:sp>
          <p:nvSpPr>
            <p:cNvPr id="33" name="AutoShape 4"/>
            <p:cNvSpPr>
              <a:spLocks noChangeAspect="1" noChangeArrowheads="1" noTextEdit="1"/>
            </p:cNvSpPr>
            <p:nvPr/>
          </p:nvSpPr>
          <p:spPr bwMode="auto">
            <a:xfrm>
              <a:off x="1710141" y="2271528"/>
              <a:ext cx="3016250" cy="327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1860954" y="2833503"/>
              <a:ext cx="1720850" cy="1720850"/>
            </a:xfrm>
            <a:prstGeom prst="ellipse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678516" y="2884304"/>
              <a:ext cx="46038" cy="403225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678516" y="4114617"/>
              <a:ext cx="46038" cy="403225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2097491" y="3952691"/>
              <a:ext cx="317500" cy="317500"/>
            </a:xfrm>
            <a:custGeom>
              <a:avLst/>
              <a:gdLst>
                <a:gd name="T0" fmla="*/ 21 w 200"/>
                <a:gd name="T1" fmla="*/ 200 h 200"/>
                <a:gd name="T2" fmla="*/ 0 w 200"/>
                <a:gd name="T3" fmla="*/ 180 h 200"/>
                <a:gd name="T4" fmla="*/ 180 w 200"/>
                <a:gd name="T5" fmla="*/ 0 h 200"/>
                <a:gd name="T6" fmla="*/ 200 w 200"/>
                <a:gd name="T7" fmla="*/ 21 h 200"/>
                <a:gd name="T8" fmla="*/ 21 w 200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00">
                  <a:moveTo>
                    <a:pt x="21" y="200"/>
                  </a:moveTo>
                  <a:lnTo>
                    <a:pt x="0" y="180"/>
                  </a:lnTo>
                  <a:lnTo>
                    <a:pt x="180" y="0"/>
                  </a:lnTo>
                  <a:lnTo>
                    <a:pt x="200" y="21"/>
                  </a:lnTo>
                  <a:lnTo>
                    <a:pt x="21" y="20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000779" y="3957453"/>
              <a:ext cx="319088" cy="317500"/>
            </a:xfrm>
            <a:custGeom>
              <a:avLst/>
              <a:gdLst>
                <a:gd name="T0" fmla="*/ 201 w 201"/>
                <a:gd name="T1" fmla="*/ 180 h 200"/>
                <a:gd name="T2" fmla="*/ 180 w 201"/>
                <a:gd name="T3" fmla="*/ 200 h 200"/>
                <a:gd name="T4" fmla="*/ 0 w 201"/>
                <a:gd name="T5" fmla="*/ 21 h 200"/>
                <a:gd name="T6" fmla="*/ 21 w 201"/>
                <a:gd name="T7" fmla="*/ 0 h 200"/>
                <a:gd name="T8" fmla="*/ 201 w 201"/>
                <a:gd name="T9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00">
                  <a:moveTo>
                    <a:pt x="201" y="180"/>
                  </a:moveTo>
                  <a:lnTo>
                    <a:pt x="180" y="200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01" y="18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2102254" y="3136717"/>
              <a:ext cx="319088" cy="315913"/>
            </a:xfrm>
            <a:custGeom>
              <a:avLst/>
              <a:gdLst>
                <a:gd name="T0" fmla="*/ 21 w 201"/>
                <a:gd name="T1" fmla="*/ 0 h 199"/>
                <a:gd name="T2" fmla="*/ 0 w 201"/>
                <a:gd name="T3" fmla="*/ 20 h 199"/>
                <a:gd name="T4" fmla="*/ 180 w 201"/>
                <a:gd name="T5" fmla="*/ 199 h 199"/>
                <a:gd name="T6" fmla="*/ 201 w 201"/>
                <a:gd name="T7" fmla="*/ 178 h 199"/>
                <a:gd name="T8" fmla="*/ 21 w 201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9">
                  <a:moveTo>
                    <a:pt x="21" y="0"/>
                  </a:moveTo>
                  <a:lnTo>
                    <a:pt x="0" y="20"/>
                  </a:lnTo>
                  <a:lnTo>
                    <a:pt x="180" y="199"/>
                  </a:lnTo>
                  <a:lnTo>
                    <a:pt x="201" y="17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2996016" y="3081154"/>
              <a:ext cx="319088" cy="314325"/>
            </a:xfrm>
            <a:custGeom>
              <a:avLst/>
              <a:gdLst>
                <a:gd name="T0" fmla="*/ 201 w 201"/>
                <a:gd name="T1" fmla="*/ 20 h 198"/>
                <a:gd name="T2" fmla="*/ 180 w 201"/>
                <a:gd name="T3" fmla="*/ 0 h 198"/>
                <a:gd name="T4" fmla="*/ 0 w 201"/>
                <a:gd name="T5" fmla="*/ 178 h 198"/>
                <a:gd name="T6" fmla="*/ 21 w 201"/>
                <a:gd name="T7" fmla="*/ 198 h 198"/>
                <a:gd name="T8" fmla="*/ 201 w 201"/>
                <a:gd name="T9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201" y="20"/>
                  </a:moveTo>
                  <a:lnTo>
                    <a:pt x="180" y="0"/>
                  </a:lnTo>
                  <a:lnTo>
                    <a:pt x="0" y="178"/>
                  </a:lnTo>
                  <a:lnTo>
                    <a:pt x="21" y="198"/>
                  </a:lnTo>
                  <a:lnTo>
                    <a:pt x="201" y="2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3121430" y="3649478"/>
              <a:ext cx="404813" cy="46038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1916517" y="3649478"/>
              <a:ext cx="403225" cy="46038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4140214" y="1324573"/>
              <a:ext cx="1203988" cy="364584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</a:rPr>
                <a:t>景点知识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6"/>
            <p:cNvSpPr>
              <a:spLocks noChangeArrowheads="1"/>
            </p:cNvSpPr>
            <p:nvPr/>
          </p:nvSpPr>
          <p:spPr bwMode="auto">
            <a:xfrm>
              <a:off x="4394038" y="2282352"/>
              <a:ext cx="1198894" cy="464785"/>
            </a:xfrm>
            <a:prstGeom prst="rect">
              <a:avLst/>
            </a:prstGeom>
            <a:solidFill>
              <a:srgbClr val="FF8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周边推荐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583397" y="1257658"/>
              <a:ext cx="60635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solidFill>
                    <a:srgbClr val="1C2B38"/>
                  </a:solidFill>
                </a:rPr>
                <a:t>涵盖景点简介，门票信息，开园时间等知识</a:t>
              </a:r>
              <a:endParaRPr lang="zh-CN" altLang="en-US" dirty="0">
                <a:solidFill>
                  <a:srgbClr val="1C2B38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761389" y="2330078"/>
              <a:ext cx="6168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/>
                <a:t>推荐附近的厕所，餐厅以及景点，让旅行更省心</a:t>
              </a:r>
              <a:endParaRPr lang="en-US" altLang="zh-CN" dirty="0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2957873" y="1543709"/>
              <a:ext cx="1117183" cy="1490740"/>
            </a:xfrm>
            <a:custGeom>
              <a:avLst/>
              <a:gdLst>
                <a:gd name="T0" fmla="*/ 0 w 405"/>
                <a:gd name="T1" fmla="*/ 360 h 360"/>
                <a:gd name="T2" fmla="*/ 167 w 405"/>
                <a:gd name="T3" fmla="*/ 0 h 360"/>
                <a:gd name="T4" fmla="*/ 405 w 405"/>
                <a:gd name="T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" h="360">
                  <a:moveTo>
                    <a:pt x="0" y="360"/>
                  </a:moveTo>
                  <a:lnTo>
                    <a:pt x="167" y="0"/>
                  </a:lnTo>
                  <a:lnTo>
                    <a:pt x="405" y="0"/>
                  </a:lnTo>
                </a:path>
              </a:pathLst>
            </a:custGeom>
            <a:noFill/>
            <a:ln w="19050" cap="flat">
              <a:solidFill>
                <a:srgbClr val="FFC543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3330072" y="2488271"/>
              <a:ext cx="1262484" cy="957342"/>
            </a:xfrm>
            <a:custGeom>
              <a:avLst/>
              <a:gdLst>
                <a:gd name="T0" fmla="*/ 0 w 579"/>
                <a:gd name="T1" fmla="*/ 244 h 244"/>
                <a:gd name="T2" fmla="*/ 264 w 579"/>
                <a:gd name="T3" fmla="*/ 0 h 244"/>
                <a:gd name="T4" fmla="*/ 579 w 579"/>
                <a:gd name="T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244">
                  <a:moveTo>
                    <a:pt x="0" y="244"/>
                  </a:moveTo>
                  <a:lnTo>
                    <a:pt x="264" y="0"/>
                  </a:lnTo>
                  <a:lnTo>
                    <a:pt x="579" y="0"/>
                  </a:lnTo>
                </a:path>
              </a:pathLst>
            </a:custGeom>
            <a:noFill/>
            <a:ln w="19050" cap="flat">
              <a:solidFill>
                <a:srgbClr val="FF8B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1530754" y="2574075"/>
              <a:ext cx="2295524" cy="2867024"/>
              <a:chOff x="1710142" y="2682692"/>
              <a:chExt cx="2295524" cy="2867024"/>
            </a:xfrm>
          </p:grpSpPr>
          <p:sp>
            <p:nvSpPr>
              <p:cNvPr id="34" name="Oval 9"/>
              <p:cNvSpPr>
                <a:spLocks noChangeArrowheads="1"/>
              </p:cNvSpPr>
              <p:nvPr/>
            </p:nvSpPr>
            <p:spPr bwMode="auto">
              <a:xfrm>
                <a:off x="1710142" y="2682692"/>
                <a:ext cx="2022475" cy="2022475"/>
              </a:xfrm>
              <a:prstGeom prst="ellipse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3167466" y="4527366"/>
                <a:ext cx="838200" cy="1022350"/>
              </a:xfrm>
              <a:custGeom>
                <a:avLst/>
                <a:gdLst>
                  <a:gd name="T0" fmla="*/ 0 w 528"/>
                  <a:gd name="T1" fmla="*/ 77 h 644"/>
                  <a:gd name="T2" fmla="*/ 406 w 528"/>
                  <a:gd name="T3" fmla="*/ 644 h 644"/>
                  <a:gd name="T4" fmla="*/ 528 w 528"/>
                  <a:gd name="T5" fmla="*/ 560 h 644"/>
                  <a:gd name="T6" fmla="*/ 136 w 528"/>
                  <a:gd name="T7" fmla="*/ 0 h 644"/>
                  <a:gd name="T8" fmla="*/ 0 w 528"/>
                  <a:gd name="T9" fmla="*/ 7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644">
                    <a:moveTo>
                      <a:pt x="0" y="77"/>
                    </a:moveTo>
                    <a:lnTo>
                      <a:pt x="406" y="644"/>
                    </a:lnTo>
                    <a:lnTo>
                      <a:pt x="528" y="560"/>
                    </a:lnTo>
                    <a:lnTo>
                      <a:pt x="136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graphicFrame>
            <p:nvGraphicFramePr>
              <p:cNvPr id="57" name="图表 56"/>
              <p:cNvGraphicFramePr/>
              <p:nvPr>
                <p:extLst>
                  <p:ext uri="{D42A27DB-BD31-4B8C-83A1-F6EECF244321}">
                    <p14:modId xmlns:p14="http://schemas.microsoft.com/office/powerpoint/2010/main" val="131755902"/>
                  </p:ext>
                </p:extLst>
              </p:nvPr>
            </p:nvGraphicFramePr>
            <p:xfrm>
              <a:off x="1727754" y="2750368"/>
              <a:ext cx="1987250" cy="18871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2" name="矩形 31"/>
            <p:cNvSpPr/>
            <p:nvPr/>
          </p:nvSpPr>
          <p:spPr>
            <a:xfrm>
              <a:off x="6780957" y="3768025"/>
              <a:ext cx="6168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/>
                <a:t>根据旅行者的假期，推荐切合的行程安排</a:t>
              </a:r>
              <a:endParaRPr lang="en-US" altLang="zh-CN" dirty="0"/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4759728" y="3332937"/>
              <a:ext cx="1872425" cy="362579"/>
            </a:xfrm>
            <a:prstGeom prst="rect">
              <a:avLst/>
            </a:prstGeom>
            <a:solidFill>
              <a:srgbClr val="E860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导航、路线</a:t>
              </a:r>
              <a:r>
                <a:rPr lang="zh-CN" altLang="en-US" dirty="0">
                  <a:solidFill>
                    <a:schemeClr val="bg1"/>
                  </a:solidFill>
                </a:rPr>
                <a:t>规划</a:t>
              </a:r>
            </a:p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780957" y="3337100"/>
              <a:ext cx="6168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/>
                <a:t>根据当前位置，提供最佳的驾车线路</a:t>
              </a:r>
              <a:endParaRPr lang="en-US" altLang="zh-CN" dirty="0"/>
            </a:p>
          </p:txBody>
        </p:sp>
        <p:sp>
          <p:nvSpPr>
            <p:cNvPr id="50" name="Freeform 37"/>
            <p:cNvSpPr>
              <a:spLocks/>
            </p:cNvSpPr>
            <p:nvPr/>
          </p:nvSpPr>
          <p:spPr bwMode="auto">
            <a:xfrm>
              <a:off x="3526242" y="3601502"/>
              <a:ext cx="1215117" cy="271146"/>
            </a:xfrm>
            <a:custGeom>
              <a:avLst/>
              <a:gdLst>
                <a:gd name="T0" fmla="*/ 0 w 579"/>
                <a:gd name="T1" fmla="*/ 244 h 244"/>
                <a:gd name="T2" fmla="*/ 264 w 579"/>
                <a:gd name="T3" fmla="*/ 0 h 244"/>
                <a:gd name="T4" fmla="*/ 579 w 579"/>
                <a:gd name="T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244">
                  <a:moveTo>
                    <a:pt x="0" y="244"/>
                  </a:moveTo>
                  <a:lnTo>
                    <a:pt x="264" y="0"/>
                  </a:lnTo>
                  <a:lnTo>
                    <a:pt x="579" y="0"/>
                  </a:lnTo>
                </a:path>
              </a:pathLst>
            </a:custGeom>
            <a:noFill/>
            <a:ln w="19050" cap="flat">
              <a:solidFill>
                <a:srgbClr val="E8601D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299145" y="761085"/>
            <a:ext cx="2613349" cy="796438"/>
            <a:chOff x="299145" y="761085"/>
            <a:chExt cx="2613349" cy="796438"/>
          </a:xfrm>
        </p:grpSpPr>
        <p:grpSp>
          <p:nvGrpSpPr>
            <p:cNvPr id="61" name="组合 35"/>
            <p:cNvGrpSpPr/>
            <p:nvPr/>
          </p:nvGrpSpPr>
          <p:grpSpPr>
            <a:xfrm rot="10800000">
              <a:off x="872605" y="761085"/>
              <a:ext cx="1447003" cy="66405"/>
              <a:chOff x="5849079" y="4333821"/>
              <a:chExt cx="2601692" cy="66405"/>
            </a:xfrm>
          </p:grpSpPr>
          <p:cxnSp>
            <p:nvCxnSpPr>
              <p:cNvPr id="63" name="直接连接符 16"/>
              <p:cNvCxnSpPr>
                <a:cxnSpLocks noChangeShapeType="1"/>
              </p:cNvCxnSpPr>
              <p:nvPr/>
            </p:nvCxnSpPr>
            <p:spPr bwMode="auto">
              <a:xfrm flipV="1">
                <a:off x="5849079" y="4390324"/>
                <a:ext cx="2566763" cy="9901"/>
              </a:xfrm>
              <a:prstGeom prst="line">
                <a:avLst/>
              </a:prstGeom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64" name="矩形 19"/>
              <p:cNvSpPr>
                <a:spLocks noChangeArrowheads="1"/>
              </p:cNvSpPr>
              <p:nvPr/>
            </p:nvSpPr>
            <p:spPr bwMode="auto">
              <a:xfrm flipV="1">
                <a:off x="7294777" y="4333821"/>
                <a:ext cx="1155994" cy="66405"/>
              </a:xfrm>
              <a:prstGeom prst="rect">
                <a:avLst/>
              </a:prstGeom>
              <a:solidFill>
                <a:srgbClr val="72BCC5"/>
              </a:solidFill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" name="文本框 14"/>
            <p:cNvSpPr txBox="1">
              <a:spLocks noChangeArrowheads="1"/>
            </p:cNvSpPr>
            <p:nvPr/>
          </p:nvSpPr>
          <p:spPr bwMode="auto">
            <a:xfrm>
              <a:off x="299145" y="1034303"/>
              <a:ext cx="261334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四大功能</a:t>
              </a:r>
              <a:endParaRPr lang="zh-CN" altLang="en-US" sz="2800" b="1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84414" y="6090308"/>
            <a:ext cx="97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技术支持：   </a:t>
            </a:r>
            <a:r>
              <a:rPr kumimoji="1" lang="en-US" altLang="zh-CN" sz="2400" dirty="0" smtClean="0"/>
              <a:t>UNIT</a:t>
            </a:r>
            <a:r>
              <a:rPr kumimoji="1" lang="zh-CN" altLang="en-US" sz="2400" dirty="0" smtClean="0"/>
              <a:t>理解与交互技术，百度语音，百度地图，百度</a:t>
            </a:r>
            <a:r>
              <a:rPr kumimoji="1" lang="en-US" altLang="zh-CN" sz="2400" dirty="0" smtClean="0"/>
              <a:t>LPS</a:t>
            </a:r>
            <a:r>
              <a:rPr kumimoji="1" lang="zh-CN" altLang="en-US" sz="2400" dirty="0" smtClean="0"/>
              <a:t>云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9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la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99145" y="761085"/>
            <a:ext cx="2613349" cy="796438"/>
            <a:chOff x="299145" y="761085"/>
            <a:chExt cx="2613349" cy="796438"/>
          </a:xfrm>
        </p:grpSpPr>
        <p:grpSp>
          <p:nvGrpSpPr>
            <p:cNvPr id="5" name="组合 35"/>
            <p:cNvGrpSpPr/>
            <p:nvPr/>
          </p:nvGrpSpPr>
          <p:grpSpPr>
            <a:xfrm rot="10800000">
              <a:off x="872605" y="761085"/>
              <a:ext cx="1447003" cy="66405"/>
              <a:chOff x="5849079" y="4333821"/>
              <a:chExt cx="2601692" cy="66405"/>
            </a:xfrm>
          </p:grpSpPr>
          <p:cxnSp>
            <p:nvCxnSpPr>
              <p:cNvPr id="7" name="直接连接符 16"/>
              <p:cNvCxnSpPr>
                <a:cxnSpLocks noChangeShapeType="1"/>
              </p:cNvCxnSpPr>
              <p:nvPr/>
            </p:nvCxnSpPr>
            <p:spPr bwMode="auto">
              <a:xfrm flipV="1">
                <a:off x="5849079" y="4390324"/>
                <a:ext cx="2566763" cy="9901"/>
              </a:xfrm>
              <a:prstGeom prst="line">
                <a:avLst/>
              </a:prstGeom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8" name="矩形 19"/>
              <p:cNvSpPr>
                <a:spLocks noChangeArrowheads="1"/>
              </p:cNvSpPr>
              <p:nvPr/>
            </p:nvSpPr>
            <p:spPr bwMode="auto">
              <a:xfrm flipV="1">
                <a:off x="7294777" y="4333821"/>
                <a:ext cx="1155994" cy="66405"/>
              </a:xfrm>
              <a:prstGeom prst="rect">
                <a:avLst/>
              </a:prstGeom>
              <a:solidFill>
                <a:srgbClr val="72BCC5"/>
              </a:solidFill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文本框 14"/>
            <p:cNvSpPr txBox="1">
              <a:spLocks noChangeArrowheads="1"/>
            </p:cNvSpPr>
            <p:nvPr/>
          </p:nvSpPr>
          <p:spPr bwMode="auto">
            <a:xfrm>
              <a:off x="299145" y="1034303"/>
              <a:ext cx="261334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景点知识</a:t>
              </a:r>
              <a:endParaRPr lang="zh-CN" altLang="en-US" sz="2800" b="1" dirty="0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947697" y="2391337"/>
            <a:ext cx="2923277" cy="2677656"/>
          </a:xfrm>
          <a:prstGeom prst="rect">
            <a:avLst/>
          </a:prstGeom>
          <a:noFill/>
          <a:effectLst>
            <a:glow rad="127000">
              <a:srgbClr val="73BCC5"/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景点门票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</a:t>
            </a: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景点游玩</a:t>
            </a: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18356" y="2391337"/>
            <a:ext cx="29312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景点占地面积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景点位置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景点开放时间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07187" y="239133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景点建成时间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景点的星级</a:t>
            </a: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endParaRPr kumimoji="1" lang="en-US" altLang="zh-CN" sz="2400" dirty="0" smtClean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73BCC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景点内的著名景点</a:t>
            </a:r>
            <a:endParaRPr kumimoji="1" lang="zh-CN" altLang="en-US" sz="2400" dirty="0">
              <a:solidFill>
                <a:srgbClr val="73BCC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14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299145" y="761085"/>
            <a:ext cx="2613349" cy="796438"/>
            <a:chOff x="299145" y="761085"/>
            <a:chExt cx="2613349" cy="796438"/>
          </a:xfrm>
        </p:grpSpPr>
        <p:grpSp>
          <p:nvGrpSpPr>
            <p:cNvPr id="5" name="组合 35"/>
            <p:cNvGrpSpPr/>
            <p:nvPr/>
          </p:nvGrpSpPr>
          <p:grpSpPr>
            <a:xfrm rot="10800000">
              <a:off x="872605" y="761085"/>
              <a:ext cx="1447003" cy="66405"/>
              <a:chOff x="5849079" y="4333821"/>
              <a:chExt cx="2601692" cy="66405"/>
            </a:xfrm>
          </p:grpSpPr>
          <p:cxnSp>
            <p:nvCxnSpPr>
              <p:cNvPr id="7" name="直接连接符 16"/>
              <p:cNvCxnSpPr>
                <a:cxnSpLocks noChangeShapeType="1"/>
              </p:cNvCxnSpPr>
              <p:nvPr/>
            </p:nvCxnSpPr>
            <p:spPr bwMode="auto">
              <a:xfrm flipV="1">
                <a:off x="5849079" y="4390324"/>
                <a:ext cx="2566763" cy="9901"/>
              </a:xfrm>
              <a:prstGeom prst="line">
                <a:avLst/>
              </a:prstGeom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8" name="矩形 19"/>
              <p:cNvSpPr>
                <a:spLocks noChangeArrowheads="1"/>
              </p:cNvSpPr>
              <p:nvPr/>
            </p:nvSpPr>
            <p:spPr bwMode="auto">
              <a:xfrm flipV="1">
                <a:off x="7294777" y="4333821"/>
                <a:ext cx="1155994" cy="66405"/>
              </a:xfrm>
              <a:prstGeom prst="rect">
                <a:avLst/>
              </a:prstGeom>
              <a:solidFill>
                <a:srgbClr val="72BCC5"/>
              </a:solidFill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文本框 14"/>
            <p:cNvSpPr txBox="1">
              <a:spLocks noChangeArrowheads="1"/>
            </p:cNvSpPr>
            <p:nvPr/>
          </p:nvSpPr>
          <p:spPr bwMode="auto">
            <a:xfrm>
              <a:off x="299145" y="1034303"/>
              <a:ext cx="261334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景点知识</a:t>
              </a:r>
              <a:endParaRPr lang="zh-CN" altLang="en-US" sz="2800" b="1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12" y="1949123"/>
            <a:ext cx="2447615" cy="4351316"/>
          </a:xfrm>
          <a:prstGeom prst="rect">
            <a:avLst/>
          </a:prstGeom>
        </p:spPr>
      </p:pic>
      <p:sp>
        <p:nvSpPr>
          <p:cNvPr id="3" name="左箭头 2"/>
          <p:cNvSpPr/>
          <p:nvPr/>
        </p:nvSpPr>
        <p:spPr>
          <a:xfrm>
            <a:off x="5259597" y="3834849"/>
            <a:ext cx="836403" cy="579863"/>
          </a:xfrm>
          <a:prstGeom prst="leftArrow">
            <a:avLst/>
          </a:prstGeom>
          <a:solidFill>
            <a:srgbClr val="73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00" y="56483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CN-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Pedia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中文开放领域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知识图谱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1835671"/>
            <a:ext cx="5321300" cy="41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7"/>
          <p:cNvGrpSpPr/>
          <p:nvPr/>
        </p:nvGrpSpPr>
        <p:grpSpPr>
          <a:xfrm>
            <a:off x="2367936" y="2038533"/>
            <a:ext cx="3161000" cy="3334865"/>
            <a:chOff x="3771959" y="5224416"/>
            <a:chExt cx="1293438" cy="1452500"/>
          </a:xfrm>
        </p:grpSpPr>
        <p:sp>
          <p:nvSpPr>
            <p:cNvPr id="13" name="六边形 5"/>
            <p:cNvSpPr>
              <a:spLocks noChangeArrowheads="1"/>
            </p:cNvSpPr>
            <p:nvPr/>
          </p:nvSpPr>
          <p:spPr bwMode="auto">
            <a:xfrm rot="16200000">
              <a:off x="3692428" y="5303947"/>
              <a:ext cx="1452500" cy="1293438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3B506D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/>
            <a:srcRect l="66262" t="8124" r="4957" b="57886"/>
            <a:stretch/>
          </p:blipFill>
          <p:spPr>
            <a:xfrm>
              <a:off x="3928724" y="5512742"/>
              <a:ext cx="979907" cy="875846"/>
            </a:xfrm>
            <a:prstGeom prst="rect">
              <a:avLst/>
            </a:prstGeom>
          </p:spPr>
        </p:pic>
      </p:grpSp>
      <p:grpSp>
        <p:nvGrpSpPr>
          <p:cNvPr id="43" name="组 42"/>
          <p:cNvGrpSpPr/>
          <p:nvPr/>
        </p:nvGrpSpPr>
        <p:grpSpPr>
          <a:xfrm>
            <a:off x="299145" y="761085"/>
            <a:ext cx="2613349" cy="796438"/>
            <a:chOff x="299145" y="761085"/>
            <a:chExt cx="2613349" cy="796438"/>
          </a:xfrm>
        </p:grpSpPr>
        <p:grpSp>
          <p:nvGrpSpPr>
            <p:cNvPr id="8" name="组合 35"/>
            <p:cNvGrpSpPr/>
            <p:nvPr/>
          </p:nvGrpSpPr>
          <p:grpSpPr>
            <a:xfrm rot="10800000">
              <a:off x="872605" y="761085"/>
              <a:ext cx="1447003" cy="66405"/>
              <a:chOff x="5849079" y="4333821"/>
              <a:chExt cx="2601692" cy="66405"/>
            </a:xfrm>
          </p:grpSpPr>
          <p:cxnSp>
            <p:nvCxnSpPr>
              <p:cNvPr id="10" name="直接连接符 16"/>
              <p:cNvCxnSpPr>
                <a:cxnSpLocks noChangeShapeType="1"/>
              </p:cNvCxnSpPr>
              <p:nvPr/>
            </p:nvCxnSpPr>
            <p:spPr bwMode="auto">
              <a:xfrm flipV="1">
                <a:off x="5849079" y="4390324"/>
                <a:ext cx="2566763" cy="9901"/>
              </a:xfrm>
              <a:prstGeom prst="line">
                <a:avLst/>
              </a:prstGeom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11" name="矩形 19"/>
              <p:cNvSpPr>
                <a:spLocks noChangeArrowheads="1"/>
              </p:cNvSpPr>
              <p:nvPr/>
            </p:nvSpPr>
            <p:spPr bwMode="auto">
              <a:xfrm flipV="1">
                <a:off x="7294777" y="4333821"/>
                <a:ext cx="1155994" cy="66405"/>
              </a:xfrm>
              <a:prstGeom prst="rect">
                <a:avLst/>
              </a:prstGeom>
              <a:solidFill>
                <a:srgbClr val="72BCC5"/>
              </a:solidFill>
              <a:ln w="19050">
                <a:solidFill>
                  <a:srgbClr val="72BCC5"/>
                </a:solidFill>
              </a:ln>
              <a:extLst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" name="文本框 14"/>
            <p:cNvSpPr txBox="1">
              <a:spLocks noChangeArrowheads="1"/>
            </p:cNvSpPr>
            <p:nvPr/>
          </p:nvSpPr>
          <p:spPr bwMode="auto">
            <a:xfrm>
              <a:off x="299145" y="1034303"/>
              <a:ext cx="261334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周边推荐</a:t>
              </a:r>
              <a:endParaRPr lang="zh-CN" altLang="en-US" sz="2800" b="1" dirty="0"/>
            </a:p>
          </p:txBody>
        </p:sp>
      </p:grpSp>
      <p:grpSp>
        <p:nvGrpSpPr>
          <p:cNvPr id="18" name="组合 8"/>
          <p:cNvGrpSpPr/>
          <p:nvPr/>
        </p:nvGrpSpPr>
        <p:grpSpPr>
          <a:xfrm>
            <a:off x="7120977" y="2467096"/>
            <a:ext cx="684677" cy="742591"/>
            <a:chOff x="3128713" y="4550640"/>
            <a:chExt cx="684677" cy="742591"/>
          </a:xfrm>
        </p:grpSpPr>
        <p:sp>
          <p:nvSpPr>
            <p:cNvPr id="19" name="六边形 18"/>
            <p:cNvSpPr>
              <a:spLocks noChangeArrowheads="1"/>
            </p:cNvSpPr>
            <p:nvPr/>
          </p:nvSpPr>
          <p:spPr bwMode="auto">
            <a:xfrm rot="16200000">
              <a:off x="3099756" y="4579597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7090B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/>
            <a:srcRect l="14479" t="16468" r="58600" b="57698"/>
            <a:stretch/>
          </p:blipFill>
          <p:spPr>
            <a:xfrm>
              <a:off x="3226575" y="4708163"/>
              <a:ext cx="492535" cy="427548"/>
            </a:xfrm>
            <a:prstGeom prst="rect">
              <a:avLst/>
            </a:prstGeom>
          </p:spPr>
        </p:pic>
      </p:grpSp>
      <p:grpSp>
        <p:nvGrpSpPr>
          <p:cNvPr id="21" name="组合 16"/>
          <p:cNvGrpSpPr/>
          <p:nvPr/>
        </p:nvGrpSpPr>
        <p:grpSpPr>
          <a:xfrm>
            <a:off x="8999019" y="3968821"/>
            <a:ext cx="684677" cy="742591"/>
            <a:chOff x="2743306" y="5180362"/>
            <a:chExt cx="684677" cy="742591"/>
          </a:xfrm>
        </p:grpSpPr>
        <p:sp>
          <p:nvSpPr>
            <p:cNvPr id="22" name="六边形 5"/>
            <p:cNvSpPr>
              <a:spLocks noChangeArrowheads="1"/>
            </p:cNvSpPr>
            <p:nvPr/>
          </p:nvSpPr>
          <p:spPr bwMode="auto">
            <a:xfrm rot="16200000">
              <a:off x="2714349" y="5209319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66B0D9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23" name="组合 14"/>
            <p:cNvGrpSpPr/>
            <p:nvPr/>
          </p:nvGrpSpPr>
          <p:grpSpPr>
            <a:xfrm>
              <a:off x="2826721" y="5322209"/>
              <a:ext cx="507622" cy="445236"/>
              <a:chOff x="4638797" y="5035139"/>
              <a:chExt cx="1179212" cy="1183193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5"/>
              <a:srcRect l="1847" t="18125" r="83663" b="69844"/>
              <a:stretch/>
            </p:blipFill>
            <p:spPr>
              <a:xfrm>
                <a:off x="4650441" y="5044852"/>
                <a:ext cx="1167568" cy="117348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8797" y="5043710"/>
                <a:ext cx="266723" cy="259102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1286" y="5035139"/>
                <a:ext cx="266723" cy="259102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0441" y="6045647"/>
                <a:ext cx="177764" cy="172685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4040" y="6052347"/>
                <a:ext cx="163969" cy="159284"/>
              </a:xfrm>
              <a:prstGeom prst="rect">
                <a:avLst/>
              </a:prstGeom>
            </p:spPr>
          </p:pic>
        </p:grpSp>
      </p:grpSp>
      <p:grpSp>
        <p:nvGrpSpPr>
          <p:cNvPr id="29" name="组合 18"/>
          <p:cNvGrpSpPr/>
          <p:nvPr/>
        </p:nvGrpSpPr>
        <p:grpSpPr>
          <a:xfrm>
            <a:off x="7656098" y="3984130"/>
            <a:ext cx="684677" cy="742591"/>
            <a:chOff x="2008122" y="5188146"/>
            <a:chExt cx="684677" cy="742591"/>
          </a:xfrm>
        </p:grpSpPr>
        <p:sp>
          <p:nvSpPr>
            <p:cNvPr id="30" name="六边形 5"/>
            <p:cNvSpPr>
              <a:spLocks noChangeArrowheads="1"/>
            </p:cNvSpPr>
            <p:nvPr/>
          </p:nvSpPr>
          <p:spPr bwMode="auto">
            <a:xfrm rot="16200000">
              <a:off x="1979165" y="5217103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C8FEFF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7678" y="5309975"/>
              <a:ext cx="372949" cy="473358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727048" y="2499473"/>
            <a:ext cx="684677" cy="742591"/>
            <a:chOff x="7657356" y="2467098"/>
            <a:chExt cx="684677" cy="742591"/>
          </a:xfrm>
        </p:grpSpPr>
        <p:sp>
          <p:nvSpPr>
            <p:cNvPr id="40" name="六边形 5"/>
            <p:cNvSpPr>
              <a:spLocks noChangeArrowheads="1"/>
            </p:cNvSpPr>
            <p:nvPr/>
          </p:nvSpPr>
          <p:spPr bwMode="auto">
            <a:xfrm rot="16200000">
              <a:off x="7628399" y="2496055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3B506D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425" y="2682611"/>
              <a:ext cx="488384" cy="369558"/>
            </a:xfrm>
            <a:prstGeom prst="rect">
              <a:avLst/>
            </a:prstGeom>
          </p:spPr>
        </p:pic>
      </p:grpSp>
      <p:grpSp>
        <p:nvGrpSpPr>
          <p:cNvPr id="51" name="组 50"/>
          <p:cNvGrpSpPr/>
          <p:nvPr/>
        </p:nvGrpSpPr>
        <p:grpSpPr>
          <a:xfrm>
            <a:off x="8397757" y="2499473"/>
            <a:ext cx="684677" cy="742591"/>
            <a:chOff x="8424746" y="2467097"/>
            <a:chExt cx="684677" cy="742591"/>
          </a:xfrm>
        </p:grpSpPr>
        <p:sp>
          <p:nvSpPr>
            <p:cNvPr id="45" name="六边形 5"/>
            <p:cNvSpPr>
              <a:spLocks noChangeArrowheads="1"/>
            </p:cNvSpPr>
            <p:nvPr/>
          </p:nvSpPr>
          <p:spPr bwMode="auto">
            <a:xfrm rot="16200000">
              <a:off x="8395789" y="2496054"/>
              <a:ext cx="742591" cy="684677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FFD55C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499" y="2631124"/>
              <a:ext cx="450520" cy="450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6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404</Words>
  <Application>Microsoft Office PowerPoint</Application>
  <PresentationFormat>宽屏</PresentationFormat>
  <Paragraphs>123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Axure Handwriting</vt:lpstr>
      <vt:lpstr>DengXian</vt:lpstr>
      <vt:lpstr>DengXian Light</vt:lpstr>
      <vt:lpstr>宋体</vt:lpstr>
      <vt:lpstr>Microsoft YaHei</vt:lpstr>
      <vt:lpstr>Microsoft YaHei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Bread</cp:lastModifiedBy>
  <cp:revision>33</cp:revision>
  <dcterms:created xsi:type="dcterms:W3CDTF">2017-10-22T16:41:55Z</dcterms:created>
  <dcterms:modified xsi:type="dcterms:W3CDTF">2018-02-23T12:55:13Z</dcterms:modified>
</cp:coreProperties>
</file>